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6" r:id="rId2"/>
    <p:sldId id="331" r:id="rId3"/>
    <p:sldId id="335" r:id="rId4"/>
    <p:sldId id="260" r:id="rId5"/>
    <p:sldId id="329" r:id="rId6"/>
    <p:sldId id="262" r:id="rId7"/>
    <p:sldId id="308" r:id="rId8"/>
    <p:sldId id="309" r:id="rId9"/>
    <p:sldId id="310" r:id="rId10"/>
    <p:sldId id="311" r:id="rId11"/>
    <p:sldId id="312" r:id="rId12"/>
    <p:sldId id="313" r:id="rId13"/>
    <p:sldId id="327" r:id="rId14"/>
    <p:sldId id="314" r:id="rId15"/>
    <p:sldId id="328" r:id="rId16"/>
    <p:sldId id="315" r:id="rId17"/>
    <p:sldId id="330" r:id="rId18"/>
    <p:sldId id="316" r:id="rId19"/>
    <p:sldId id="319" r:id="rId20"/>
    <p:sldId id="320" r:id="rId21"/>
    <p:sldId id="325" r:id="rId22"/>
    <p:sldId id="321" r:id="rId23"/>
    <p:sldId id="332" r:id="rId24"/>
    <p:sldId id="333" r:id="rId25"/>
    <p:sldId id="334" r:id="rId26"/>
    <p:sldId id="32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mith" initials="CS" lastIdx="1" clrIdx="0">
    <p:extLst>
      <p:ext uri="{19B8F6BF-5375-455C-9EA6-DF929625EA0E}">
        <p15:presenceInfo xmlns:p15="http://schemas.microsoft.com/office/powerpoint/2012/main" userId="09d258d6de7339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446" autoAdjust="0"/>
  </p:normalViewPr>
  <p:slideViewPr>
    <p:cSldViewPr snapToGrid="0">
      <p:cViewPr varScale="1">
        <p:scale>
          <a:sx n="97" d="100"/>
          <a:sy n="97" d="100"/>
        </p:scale>
        <p:origin x="7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Schroeder" userId="4313e9ed-bdd0-4ed4-8dc2-6d01a53c2468" providerId="ADAL" clId="{D8EFEAAD-26A1-4FC0-AFBC-84F460774965}"/>
    <pc:docChg chg="custSel modSld">
      <pc:chgData name="Will Schroeder" userId="4313e9ed-bdd0-4ed4-8dc2-6d01a53c2468" providerId="ADAL" clId="{D8EFEAAD-26A1-4FC0-AFBC-84F460774965}" dt="2021-03-03T14:30:59.961" v="13" actId="21"/>
      <pc:docMkLst>
        <pc:docMk/>
      </pc:docMkLst>
      <pc:sldChg chg="modNotes">
        <pc:chgData name="Will Schroeder" userId="4313e9ed-bdd0-4ed4-8dc2-6d01a53c2468" providerId="ADAL" clId="{D8EFEAAD-26A1-4FC0-AFBC-84F460774965}" dt="2021-03-03T14:30:04.148" v="2" actId="21"/>
        <pc:sldMkLst>
          <pc:docMk/>
          <pc:sldMk cId="3086024121" sldId="260"/>
        </pc:sldMkLst>
      </pc:sldChg>
      <pc:sldChg chg="modNotes">
        <pc:chgData name="Will Schroeder" userId="4313e9ed-bdd0-4ed4-8dc2-6d01a53c2468" providerId="ADAL" clId="{D8EFEAAD-26A1-4FC0-AFBC-84F460774965}" dt="2021-03-03T14:30:13.091" v="4" actId="21"/>
        <pc:sldMkLst>
          <pc:docMk/>
          <pc:sldMk cId="985125953" sldId="262"/>
        </pc:sldMkLst>
      </pc:sldChg>
      <pc:sldChg chg="modNotes">
        <pc:chgData name="Will Schroeder" userId="4313e9ed-bdd0-4ed4-8dc2-6d01a53c2468" providerId="ADAL" clId="{D8EFEAAD-26A1-4FC0-AFBC-84F460774965}" dt="2021-03-03T14:30:17.445" v="5" actId="21"/>
        <pc:sldMkLst>
          <pc:docMk/>
          <pc:sldMk cId="1603773272" sldId="308"/>
        </pc:sldMkLst>
      </pc:sldChg>
      <pc:sldChg chg="modNotes">
        <pc:chgData name="Will Schroeder" userId="4313e9ed-bdd0-4ed4-8dc2-6d01a53c2468" providerId="ADAL" clId="{D8EFEAAD-26A1-4FC0-AFBC-84F460774965}" dt="2021-03-03T14:30:22.218" v="6" actId="21"/>
        <pc:sldMkLst>
          <pc:docMk/>
          <pc:sldMk cId="3713826403" sldId="309"/>
        </pc:sldMkLst>
      </pc:sldChg>
      <pc:sldChg chg="modNotes">
        <pc:chgData name="Will Schroeder" userId="4313e9ed-bdd0-4ed4-8dc2-6d01a53c2468" providerId="ADAL" clId="{D8EFEAAD-26A1-4FC0-AFBC-84F460774965}" dt="2021-03-03T14:30:27.288" v="7" actId="21"/>
        <pc:sldMkLst>
          <pc:docMk/>
          <pc:sldMk cId="1044454269" sldId="310"/>
        </pc:sldMkLst>
      </pc:sldChg>
      <pc:sldChg chg="modNotes">
        <pc:chgData name="Will Schroeder" userId="4313e9ed-bdd0-4ed4-8dc2-6d01a53c2468" providerId="ADAL" clId="{D8EFEAAD-26A1-4FC0-AFBC-84F460774965}" dt="2021-03-03T14:30:31.850" v="8" actId="21"/>
        <pc:sldMkLst>
          <pc:docMk/>
          <pc:sldMk cId="3102065946" sldId="311"/>
        </pc:sldMkLst>
      </pc:sldChg>
      <pc:sldChg chg="modNotes">
        <pc:chgData name="Will Schroeder" userId="4313e9ed-bdd0-4ed4-8dc2-6d01a53c2468" providerId="ADAL" clId="{D8EFEAAD-26A1-4FC0-AFBC-84F460774965}" dt="2021-03-03T14:30:36.789" v="9" actId="21"/>
        <pc:sldMkLst>
          <pc:docMk/>
          <pc:sldMk cId="2251131342" sldId="312"/>
        </pc:sldMkLst>
      </pc:sldChg>
      <pc:sldChg chg="modNotes">
        <pc:chgData name="Will Schroeder" userId="4313e9ed-bdd0-4ed4-8dc2-6d01a53c2468" providerId="ADAL" clId="{D8EFEAAD-26A1-4FC0-AFBC-84F460774965}" dt="2021-03-03T14:30:41.927" v="10" actId="21"/>
        <pc:sldMkLst>
          <pc:docMk/>
          <pc:sldMk cId="1194095596" sldId="313"/>
        </pc:sldMkLst>
      </pc:sldChg>
      <pc:sldChg chg="modNotes">
        <pc:chgData name="Will Schroeder" userId="4313e9ed-bdd0-4ed4-8dc2-6d01a53c2468" providerId="ADAL" clId="{D8EFEAAD-26A1-4FC0-AFBC-84F460774965}" dt="2021-03-03T14:30:55.010" v="12" actId="21"/>
        <pc:sldMkLst>
          <pc:docMk/>
          <pc:sldMk cId="2920912166" sldId="316"/>
        </pc:sldMkLst>
      </pc:sldChg>
      <pc:sldChg chg="modNotes">
        <pc:chgData name="Will Schroeder" userId="4313e9ed-bdd0-4ed4-8dc2-6d01a53c2468" providerId="ADAL" clId="{D8EFEAAD-26A1-4FC0-AFBC-84F460774965}" dt="2021-03-03T14:30:59.961" v="13" actId="21"/>
        <pc:sldMkLst>
          <pc:docMk/>
          <pc:sldMk cId="2882940761" sldId="319"/>
        </pc:sldMkLst>
      </pc:sldChg>
      <pc:sldChg chg="modNotes">
        <pc:chgData name="Will Schroeder" userId="4313e9ed-bdd0-4ed4-8dc2-6d01a53c2468" providerId="ADAL" clId="{D8EFEAAD-26A1-4FC0-AFBC-84F460774965}" dt="2021-03-03T14:30:46.855" v="11" actId="21"/>
        <pc:sldMkLst>
          <pc:docMk/>
          <pc:sldMk cId="2043550014" sldId="327"/>
        </pc:sldMkLst>
      </pc:sldChg>
      <pc:sldChg chg="modNotes">
        <pc:chgData name="Will Schroeder" userId="4313e9ed-bdd0-4ed4-8dc2-6d01a53c2468" providerId="ADAL" clId="{D8EFEAAD-26A1-4FC0-AFBC-84F460774965}" dt="2021-03-03T14:30:08.617" v="3" actId="21"/>
        <pc:sldMkLst>
          <pc:docMk/>
          <pc:sldMk cId="2522582068" sldId="329"/>
        </pc:sldMkLst>
      </pc:sldChg>
      <pc:sldChg chg="modNotes">
        <pc:chgData name="Will Schroeder" userId="4313e9ed-bdd0-4ed4-8dc2-6d01a53c2468" providerId="ADAL" clId="{D8EFEAAD-26A1-4FC0-AFBC-84F460774965}" dt="2021-03-03T14:29:53.567" v="0" actId="21"/>
        <pc:sldMkLst>
          <pc:docMk/>
          <pc:sldMk cId="2203405268" sldId="331"/>
        </pc:sldMkLst>
      </pc:sldChg>
      <pc:sldChg chg="modNotes">
        <pc:chgData name="Will Schroeder" userId="4313e9ed-bdd0-4ed4-8dc2-6d01a53c2468" providerId="ADAL" clId="{D8EFEAAD-26A1-4FC0-AFBC-84F460774965}" dt="2021-03-03T14:29:59.058" v="1" actId="21"/>
        <pc:sldMkLst>
          <pc:docMk/>
          <pc:sldMk cId="1287809488"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F1B1C-CE4E-4553-A784-FA54A763270C}"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B282A-F5F6-41CC-A79D-6BBD180AF718}" type="slidenum">
              <a:rPr lang="en-US" smtClean="0"/>
              <a:t>‹#›</a:t>
            </a:fld>
            <a:endParaRPr lang="en-US"/>
          </a:p>
        </p:txBody>
      </p:sp>
    </p:spTree>
    <p:extLst>
      <p:ext uri="{BB962C8B-B14F-4D97-AF65-F5344CB8AC3E}">
        <p14:creationId xmlns:p14="http://schemas.microsoft.com/office/powerpoint/2010/main" val="36048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tlt.preptoolkit.fema.gov/publi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1</a:t>
            </a:fld>
            <a:endParaRPr lang="en-US"/>
          </a:p>
        </p:txBody>
      </p:sp>
    </p:spTree>
    <p:extLst>
      <p:ext uri="{BB962C8B-B14F-4D97-AF65-F5344CB8AC3E}">
        <p14:creationId xmlns:p14="http://schemas.microsoft.com/office/powerpoint/2010/main" val="227987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10</a:t>
            </a:fld>
            <a:endParaRPr lang="en-US"/>
          </a:p>
        </p:txBody>
      </p:sp>
      <p:sp>
        <p:nvSpPr>
          <p:cNvPr id="6" name="Notes Placeholder 5">
            <a:extLst>
              <a:ext uri="{FF2B5EF4-FFF2-40B4-BE49-F238E27FC236}">
                <a16:creationId xmlns:a16="http://schemas.microsoft.com/office/drawing/2014/main" id="{08E42EFD-060A-4D75-BB4A-007339EADE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2849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11</a:t>
            </a:fld>
            <a:endParaRPr lang="en-US"/>
          </a:p>
        </p:txBody>
      </p:sp>
      <p:sp>
        <p:nvSpPr>
          <p:cNvPr id="6" name="Notes Placeholder 5">
            <a:extLst>
              <a:ext uri="{FF2B5EF4-FFF2-40B4-BE49-F238E27FC236}">
                <a16:creationId xmlns:a16="http://schemas.microsoft.com/office/drawing/2014/main" id="{1DDEBD31-B5A7-4483-9CC0-917B654ECD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4454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12</a:t>
            </a:fld>
            <a:endParaRPr lang="en-US"/>
          </a:p>
        </p:txBody>
      </p:sp>
      <p:sp>
        <p:nvSpPr>
          <p:cNvPr id="6" name="Notes Placeholder 5">
            <a:extLst>
              <a:ext uri="{FF2B5EF4-FFF2-40B4-BE49-F238E27FC236}">
                <a16:creationId xmlns:a16="http://schemas.microsoft.com/office/drawing/2014/main" id="{FA2AABE0-1C7E-4CA6-A591-10A97BC5349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396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13</a:t>
            </a:fld>
            <a:endParaRPr lang="en-US"/>
          </a:p>
        </p:txBody>
      </p:sp>
      <p:sp>
        <p:nvSpPr>
          <p:cNvPr id="6" name="Notes Placeholder 5">
            <a:extLst>
              <a:ext uri="{FF2B5EF4-FFF2-40B4-BE49-F238E27FC236}">
                <a16:creationId xmlns:a16="http://schemas.microsoft.com/office/drawing/2014/main" id="{E6738CDC-E7F2-4CA6-AC14-76EFF756FA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390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do a short demonstration of the Resource Typing Library Tool. The tool is available at </a:t>
            </a:r>
            <a:r>
              <a:rPr lang="en-US" dirty="0">
                <a:hlinkClick r:id="rId3"/>
              </a:rPr>
              <a:t>https://rtlt.preptoolkit.fema.gov/public</a:t>
            </a:r>
            <a:r>
              <a:rPr lang="en-US" dirty="0"/>
              <a:t> </a:t>
            </a:r>
          </a:p>
          <a:p>
            <a:r>
              <a:rPr lang="en-US" dirty="0"/>
              <a:t>Once you have accessed the tool, you will see 5 tabs at the top of the screen – review these. Navigate through each of the tabs and explain the components</a:t>
            </a:r>
            <a:endParaRPr lang="en-US" dirty="0">
              <a:cs typeface="Calibri"/>
            </a:endParaRPr>
          </a:p>
        </p:txBody>
      </p:sp>
      <p:sp>
        <p:nvSpPr>
          <p:cNvPr id="4" name="Slide Number Placeholder 3"/>
          <p:cNvSpPr>
            <a:spLocks noGrp="1"/>
          </p:cNvSpPr>
          <p:nvPr>
            <p:ph type="sldNum" sz="quarter" idx="5"/>
          </p:nvPr>
        </p:nvSpPr>
        <p:spPr/>
        <p:txBody>
          <a:bodyPr/>
          <a:lstStyle/>
          <a:p>
            <a:fld id="{277B282A-F5F6-41CC-A79D-6BBD180AF718}" type="slidenum">
              <a:rPr lang="en-US" smtClean="0"/>
              <a:t>14</a:t>
            </a:fld>
            <a:endParaRPr lang="en-US"/>
          </a:p>
        </p:txBody>
      </p:sp>
    </p:spTree>
    <p:extLst>
      <p:ext uri="{BB962C8B-B14F-4D97-AF65-F5344CB8AC3E}">
        <p14:creationId xmlns:p14="http://schemas.microsoft.com/office/powerpoint/2010/main" val="132977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15</a:t>
            </a:fld>
            <a:endParaRPr lang="en-US"/>
          </a:p>
        </p:txBody>
      </p:sp>
    </p:spTree>
    <p:extLst>
      <p:ext uri="{BB962C8B-B14F-4D97-AF65-F5344CB8AC3E}">
        <p14:creationId xmlns:p14="http://schemas.microsoft.com/office/powerpoint/2010/main" val="255998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16</a:t>
            </a:fld>
            <a:endParaRPr lang="en-US"/>
          </a:p>
        </p:txBody>
      </p:sp>
    </p:spTree>
    <p:extLst>
      <p:ext uri="{BB962C8B-B14F-4D97-AF65-F5344CB8AC3E}">
        <p14:creationId xmlns:p14="http://schemas.microsoft.com/office/powerpoint/2010/main" val="342183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Included in the presentation are two links to short videos that provide a more detailed demonstration of the Resource Typing Library Tool as well as a bit more information.</a:t>
            </a:r>
          </a:p>
          <a:p>
            <a:endParaRPr lang="en-US">
              <a:cs typeface="Calibri"/>
            </a:endParaRPr>
          </a:p>
        </p:txBody>
      </p:sp>
      <p:sp>
        <p:nvSpPr>
          <p:cNvPr id="4" name="Slide Number Placeholder 3"/>
          <p:cNvSpPr>
            <a:spLocks noGrp="1"/>
          </p:cNvSpPr>
          <p:nvPr>
            <p:ph type="sldNum" sz="quarter" idx="5"/>
          </p:nvPr>
        </p:nvSpPr>
        <p:spPr/>
        <p:txBody>
          <a:bodyPr/>
          <a:lstStyle/>
          <a:p>
            <a:fld id="{277B282A-F5F6-41CC-A79D-6BBD180AF718}" type="slidenum">
              <a:rPr lang="en-US" smtClean="0"/>
              <a:t>17</a:t>
            </a:fld>
            <a:endParaRPr lang="en-US"/>
          </a:p>
        </p:txBody>
      </p:sp>
    </p:spTree>
    <p:extLst>
      <p:ext uri="{BB962C8B-B14F-4D97-AF65-F5344CB8AC3E}">
        <p14:creationId xmlns:p14="http://schemas.microsoft.com/office/powerpoint/2010/main" val="131491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18</a:t>
            </a:fld>
            <a:endParaRPr lang="en-US"/>
          </a:p>
        </p:txBody>
      </p:sp>
      <p:sp>
        <p:nvSpPr>
          <p:cNvPr id="6" name="Notes Placeholder 5">
            <a:extLst>
              <a:ext uri="{FF2B5EF4-FFF2-40B4-BE49-F238E27FC236}">
                <a16:creationId xmlns:a16="http://schemas.microsoft.com/office/drawing/2014/main" id="{EB1EB50A-430A-4112-9306-1A7B8582340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5569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19</a:t>
            </a:fld>
            <a:endParaRPr lang="en-US"/>
          </a:p>
        </p:txBody>
      </p:sp>
      <p:sp>
        <p:nvSpPr>
          <p:cNvPr id="6" name="Notes Placeholder 5">
            <a:extLst>
              <a:ext uri="{FF2B5EF4-FFF2-40B4-BE49-F238E27FC236}">
                <a16:creationId xmlns:a16="http://schemas.microsoft.com/office/drawing/2014/main" id="{835DB5DD-0469-4BC7-A73E-6FBCA1CE42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3029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2</a:t>
            </a:fld>
            <a:endParaRPr lang="en-US"/>
          </a:p>
        </p:txBody>
      </p:sp>
      <p:sp>
        <p:nvSpPr>
          <p:cNvPr id="6" name="Notes Placeholder 5">
            <a:extLst>
              <a:ext uri="{FF2B5EF4-FFF2-40B4-BE49-F238E27FC236}">
                <a16:creationId xmlns:a16="http://schemas.microsoft.com/office/drawing/2014/main" id="{74CD4A72-12A4-4EA6-993A-AB9964ADE6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1964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20</a:t>
            </a:fld>
            <a:endParaRPr lang="en-US"/>
          </a:p>
        </p:txBody>
      </p:sp>
    </p:spTree>
    <p:extLst>
      <p:ext uri="{BB962C8B-B14F-4D97-AF65-F5344CB8AC3E}">
        <p14:creationId xmlns:p14="http://schemas.microsoft.com/office/powerpoint/2010/main" val="406783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21</a:t>
            </a:fld>
            <a:endParaRPr lang="en-US"/>
          </a:p>
        </p:txBody>
      </p:sp>
    </p:spTree>
    <p:extLst>
      <p:ext uri="{BB962C8B-B14F-4D97-AF65-F5344CB8AC3E}">
        <p14:creationId xmlns:p14="http://schemas.microsoft.com/office/powerpoint/2010/main" val="140977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22</a:t>
            </a:fld>
            <a:endParaRPr lang="en-US"/>
          </a:p>
        </p:txBody>
      </p:sp>
    </p:spTree>
    <p:extLst>
      <p:ext uri="{BB962C8B-B14F-4D97-AF65-F5344CB8AC3E}">
        <p14:creationId xmlns:p14="http://schemas.microsoft.com/office/powerpoint/2010/main" val="3905123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23</a:t>
            </a:fld>
            <a:endParaRPr lang="en-US"/>
          </a:p>
        </p:txBody>
      </p:sp>
    </p:spTree>
    <p:extLst>
      <p:ext uri="{BB962C8B-B14F-4D97-AF65-F5344CB8AC3E}">
        <p14:creationId xmlns:p14="http://schemas.microsoft.com/office/powerpoint/2010/main" val="4165005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24</a:t>
            </a:fld>
            <a:endParaRPr lang="en-US"/>
          </a:p>
        </p:txBody>
      </p:sp>
    </p:spTree>
    <p:extLst>
      <p:ext uri="{BB962C8B-B14F-4D97-AF65-F5344CB8AC3E}">
        <p14:creationId xmlns:p14="http://schemas.microsoft.com/office/powerpoint/2010/main" val="491815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25</a:t>
            </a:fld>
            <a:endParaRPr lang="en-US"/>
          </a:p>
        </p:txBody>
      </p:sp>
    </p:spTree>
    <p:extLst>
      <p:ext uri="{BB962C8B-B14F-4D97-AF65-F5344CB8AC3E}">
        <p14:creationId xmlns:p14="http://schemas.microsoft.com/office/powerpoint/2010/main" val="3215115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B282A-F5F6-41CC-A79D-6BBD180AF718}" type="slidenum">
              <a:rPr lang="en-US" smtClean="0"/>
              <a:t>26</a:t>
            </a:fld>
            <a:endParaRPr lang="en-US"/>
          </a:p>
        </p:txBody>
      </p:sp>
    </p:spTree>
    <p:extLst>
      <p:ext uri="{BB962C8B-B14F-4D97-AF65-F5344CB8AC3E}">
        <p14:creationId xmlns:p14="http://schemas.microsoft.com/office/powerpoint/2010/main" val="150171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3</a:t>
            </a:fld>
            <a:endParaRPr lang="en-US"/>
          </a:p>
        </p:txBody>
      </p:sp>
      <p:sp>
        <p:nvSpPr>
          <p:cNvPr id="6" name="Notes Placeholder 5">
            <a:extLst>
              <a:ext uri="{FF2B5EF4-FFF2-40B4-BE49-F238E27FC236}">
                <a16:creationId xmlns:a16="http://schemas.microsoft.com/office/drawing/2014/main" id="{4F2C9F6F-DF1D-444F-9178-A86334B40A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9739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4</a:t>
            </a:fld>
            <a:endParaRPr lang="en-US"/>
          </a:p>
        </p:txBody>
      </p:sp>
      <p:sp>
        <p:nvSpPr>
          <p:cNvPr id="6" name="Notes Placeholder 5">
            <a:extLst>
              <a:ext uri="{FF2B5EF4-FFF2-40B4-BE49-F238E27FC236}">
                <a16:creationId xmlns:a16="http://schemas.microsoft.com/office/drawing/2014/main" id="{8A6C778B-03CD-4F8B-8A14-1768C9D5E47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947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5</a:t>
            </a:fld>
            <a:endParaRPr lang="en-US"/>
          </a:p>
        </p:txBody>
      </p:sp>
      <p:sp>
        <p:nvSpPr>
          <p:cNvPr id="6" name="Notes Placeholder 5">
            <a:extLst>
              <a:ext uri="{FF2B5EF4-FFF2-40B4-BE49-F238E27FC236}">
                <a16:creationId xmlns:a16="http://schemas.microsoft.com/office/drawing/2014/main" id="{F6C1B31F-677A-4788-A018-DC9DA644DFC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025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6</a:t>
            </a:fld>
            <a:endParaRPr lang="en-US"/>
          </a:p>
        </p:txBody>
      </p:sp>
      <p:sp>
        <p:nvSpPr>
          <p:cNvPr id="6" name="Notes Placeholder 5">
            <a:extLst>
              <a:ext uri="{FF2B5EF4-FFF2-40B4-BE49-F238E27FC236}">
                <a16:creationId xmlns:a16="http://schemas.microsoft.com/office/drawing/2014/main" id="{C093B318-BE5A-45FE-B06B-1B0F99F74F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2594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7</a:t>
            </a:fld>
            <a:endParaRPr lang="en-US"/>
          </a:p>
        </p:txBody>
      </p:sp>
      <p:sp>
        <p:nvSpPr>
          <p:cNvPr id="6" name="Notes Placeholder 5">
            <a:extLst>
              <a:ext uri="{FF2B5EF4-FFF2-40B4-BE49-F238E27FC236}">
                <a16:creationId xmlns:a16="http://schemas.microsoft.com/office/drawing/2014/main" id="{3B2C9279-BC26-49CE-8A75-9F682886C6D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13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8</a:t>
            </a:fld>
            <a:endParaRPr lang="en-US"/>
          </a:p>
        </p:txBody>
      </p:sp>
      <p:sp>
        <p:nvSpPr>
          <p:cNvPr id="6" name="Notes Placeholder 5">
            <a:extLst>
              <a:ext uri="{FF2B5EF4-FFF2-40B4-BE49-F238E27FC236}">
                <a16:creationId xmlns:a16="http://schemas.microsoft.com/office/drawing/2014/main" id="{C2119F2D-BC0A-4C12-A798-F46AB5795F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5931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77B282A-F5F6-41CC-A79D-6BBD180AF718}" type="slidenum">
              <a:rPr lang="en-US" smtClean="0"/>
              <a:t>9</a:t>
            </a:fld>
            <a:endParaRPr lang="en-US"/>
          </a:p>
        </p:txBody>
      </p:sp>
      <p:sp>
        <p:nvSpPr>
          <p:cNvPr id="6" name="Notes Placeholder 5">
            <a:extLst>
              <a:ext uri="{FF2B5EF4-FFF2-40B4-BE49-F238E27FC236}">
                <a16:creationId xmlns:a16="http://schemas.microsoft.com/office/drawing/2014/main" id="{AD03E518-F8B5-440C-9C7A-A581866A72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5786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EB37-FD0F-447B-A715-E597C52B4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9028B-DDF0-4211-AB53-100C5AC60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D36237-D369-4D6B-9A72-E787308B04E9}"/>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02FD1429-9DDC-485A-AC6F-23EDEF9CA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AC29B-F544-4DCB-8321-C910312A6FB5}"/>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159775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9E29-32EE-4636-9696-5D6D57A8D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1A6CD-8EFA-41DA-BC2B-D8CA1B303A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D1B28-3A44-4411-BD52-49423331C406}"/>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F37C31B3-C457-454B-8506-3770128D4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D8059-0EE6-4BC5-BD9C-C428B4C077F5}"/>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174391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92F2E-6662-42EE-9CA3-12DFB1A84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F5B02-8618-417A-B726-47F94F154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B1776-721F-4EC4-958E-9BC921FC5A6D}"/>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C89D8EB6-69B5-4723-8123-639B8CC4B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9CAE0-3382-4C39-8D6B-4A5285E25673}"/>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23094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16" descr="U.S. Department of Homeland Security seal with the Federal Emergency Management Agency word mark." title="Image">
            <a:extLst>
              <a:ext uri="{FF2B5EF4-FFF2-40B4-BE49-F238E27FC236}">
                <a16:creationId xmlns:a16="http://schemas.microsoft.com/office/drawing/2014/main" id="{6CE51824-293E-4DD6-84BF-A0A2C9C84C7C}"/>
              </a:ext>
            </a:extLst>
          </p:cNvPr>
          <p:cNvPicPr>
            <a:picLocks noChangeAspect="1" noChangeArrowheads="1"/>
          </p:cNvPicPr>
          <p:nvPr userDrawn="1"/>
        </p:nvPicPr>
        <p:blipFill>
          <a:blip r:embed="rId2"/>
          <a:srcRect/>
          <a:stretch>
            <a:fillRect/>
          </a:stretch>
        </p:blipFill>
        <p:spPr bwMode="auto">
          <a:xfrm>
            <a:off x="592667" y="5727700"/>
            <a:ext cx="2588684" cy="900113"/>
          </a:xfrm>
          <a:prstGeom prst="rect">
            <a:avLst/>
          </a:prstGeom>
          <a:noFill/>
          <a:ln>
            <a:noFill/>
          </a:ln>
        </p:spPr>
      </p:pic>
      <p:sp>
        <p:nvSpPr>
          <p:cNvPr id="148482" name="Rectangle 2"/>
          <p:cNvSpPr>
            <a:spLocks noGrp="1" noChangeArrowheads="1"/>
          </p:cNvSpPr>
          <p:nvPr>
            <p:ph type="ctrTitle"/>
          </p:nvPr>
        </p:nvSpPr>
        <p:spPr>
          <a:xfrm>
            <a:off x="423334" y="3657600"/>
            <a:ext cx="10968567" cy="701675"/>
          </a:xfrm>
        </p:spPr>
        <p:txBody>
          <a:bodyPr/>
          <a:lstStyle>
            <a:lvl1pPr>
              <a:defRPr/>
            </a:lvl1pPr>
          </a:lstStyle>
          <a:p>
            <a:pPr lvl="0"/>
            <a:r>
              <a:rPr lang="en-US" noProof="0"/>
              <a:t>Click to edit Master title style</a:t>
            </a:r>
          </a:p>
        </p:txBody>
      </p:sp>
      <p:sp>
        <p:nvSpPr>
          <p:cNvPr id="148483" name="Rectangle 3"/>
          <p:cNvSpPr>
            <a:spLocks noGrp="1" noChangeArrowheads="1"/>
          </p:cNvSpPr>
          <p:nvPr>
            <p:ph type="subTitle" idx="1"/>
          </p:nvPr>
        </p:nvSpPr>
        <p:spPr bwMode="auto">
          <a:xfrm>
            <a:off x="457201" y="4448175"/>
            <a:ext cx="10358967" cy="1190625"/>
          </a:xfrm>
          <a:prstGeom prst="rect">
            <a:avLst/>
          </a:prstGeom>
          <a:noFill/>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pPr lvl="0"/>
            <a:r>
              <a:rPr lang="en-US" noProof="0"/>
              <a:t>Click to edit Master subtitle style</a:t>
            </a:r>
          </a:p>
        </p:txBody>
      </p:sp>
      <p:sp>
        <p:nvSpPr>
          <p:cNvPr id="6" name="Picture Placeholder 5"/>
          <p:cNvSpPr>
            <a:spLocks noGrp="1"/>
          </p:cNvSpPr>
          <p:nvPr>
            <p:ph type="pic" sz="quarter" idx="10"/>
          </p:nvPr>
        </p:nvSpPr>
        <p:spPr>
          <a:xfrm>
            <a:off x="0" y="0"/>
            <a:ext cx="12192000" cy="3429000"/>
          </a:xfrm>
          <a:prstGeom prst="rect">
            <a:avLst/>
          </a:prstGeom>
        </p:spPr>
        <p:txBody>
          <a:bodyPr/>
          <a:lstStyle>
            <a:lvl1pPr marL="0" indent="0">
              <a:buFontTx/>
              <a:buNone/>
              <a:defRPr>
                <a:solidFill>
                  <a:schemeClr val="tx1"/>
                </a:solidFill>
              </a:defRPr>
            </a:lvl1pPr>
          </a:lstStyle>
          <a:p>
            <a:pPr lvl="0"/>
            <a:endParaRPr lang="en-US" noProof="0"/>
          </a:p>
        </p:txBody>
      </p:sp>
    </p:spTree>
    <p:extLst>
      <p:ext uri="{BB962C8B-B14F-4D97-AF65-F5344CB8AC3E}">
        <p14:creationId xmlns:p14="http://schemas.microsoft.com/office/powerpoint/2010/main" val="48920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8D56-8F70-477F-A1D4-99D8DC9C5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557C3-AB55-4374-8D9B-DD0F5AE67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15B9B-AC87-4DAA-99F1-1F3F5D705C75}"/>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6CA140BF-9589-4C07-8FFA-043A1238A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3FE59-7D72-40B9-9B3B-DC37ED3093EA}"/>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24114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B635-D674-4DB9-96CA-D4A20A9785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29DB9-4910-4B94-9986-E37BBA624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DD781F-F762-452C-87F5-582EABC3C3F1}"/>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B69C45C3-7DB2-4B05-BCFA-3757B8276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05D7F-015F-4979-AAF4-70D0713FABB1}"/>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50894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99A8-1E1A-4B4F-A09E-E01F69E86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C91FD-BA5F-42D8-A4EB-5F9A83ADC4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E93A5-0DB0-41ED-A9C8-50D66101F3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71162-DDC6-45E2-87E9-8BFE57867A1D}"/>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6" name="Footer Placeholder 5">
            <a:extLst>
              <a:ext uri="{FF2B5EF4-FFF2-40B4-BE49-F238E27FC236}">
                <a16:creationId xmlns:a16="http://schemas.microsoft.com/office/drawing/2014/main" id="{55949D08-DC01-4EBA-A073-1AB563627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50C14-D6E8-4DB5-B0BA-FF29FCAB4E77}"/>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223712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9929-77F3-4F8A-BE87-BD790A32C6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434D69-158A-4464-938D-44F114456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30E15-3B21-4F78-8B91-EE983FC10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D603F2-EF0B-455C-A9C5-1271E178A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F34A9-89E7-4E75-9421-83C9AA16F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25789-A2DF-47F3-853E-1752A5A97142}"/>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8" name="Footer Placeholder 7">
            <a:extLst>
              <a:ext uri="{FF2B5EF4-FFF2-40B4-BE49-F238E27FC236}">
                <a16:creationId xmlns:a16="http://schemas.microsoft.com/office/drawing/2014/main" id="{732C973D-AE0C-436B-B756-90B28A30A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C0157E-A87D-4F02-98FC-A901DBE054CF}"/>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308383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56FB-F438-49E6-8023-8C3B9F642C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B407F-6D61-49C2-B76B-646442DA3D8C}"/>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4" name="Footer Placeholder 3">
            <a:extLst>
              <a:ext uri="{FF2B5EF4-FFF2-40B4-BE49-F238E27FC236}">
                <a16:creationId xmlns:a16="http://schemas.microsoft.com/office/drawing/2014/main" id="{711FC5B1-6752-4617-B2DF-268550379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EEE0E-B05F-4915-BBC3-5EEB2EE04304}"/>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419404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7B42E-733B-456E-A647-479FF215D0A2}"/>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3" name="Footer Placeholder 2">
            <a:extLst>
              <a:ext uri="{FF2B5EF4-FFF2-40B4-BE49-F238E27FC236}">
                <a16:creationId xmlns:a16="http://schemas.microsoft.com/office/drawing/2014/main" id="{324E3B2E-BCED-4FA4-91BF-235D17E870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B724A4-1A7D-43B7-80D7-36D00F246A2B}"/>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393831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BBB9-3887-4941-8749-3B2EF0898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2B873-7770-4F57-A2D9-6F488B528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77A92-85A5-430F-B4EA-97C182532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8FA03-98B5-4692-9FF5-01A224F062B0}"/>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6" name="Footer Placeholder 5">
            <a:extLst>
              <a:ext uri="{FF2B5EF4-FFF2-40B4-BE49-F238E27FC236}">
                <a16:creationId xmlns:a16="http://schemas.microsoft.com/office/drawing/2014/main" id="{6EA208A1-3B48-4892-8536-98B596795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3A884-E5DA-4FA2-93AB-74D81A0A9397}"/>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421440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9AD9-C83B-4D72-BD25-9CDE016E4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B090-B9A9-4435-8AA1-12B8AD76A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55B80-33B4-458A-9FF6-403BF60C4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33F39-8883-4C42-B4C8-2021448CFEDE}"/>
              </a:ext>
            </a:extLst>
          </p:cNvPr>
          <p:cNvSpPr>
            <a:spLocks noGrp="1"/>
          </p:cNvSpPr>
          <p:nvPr>
            <p:ph type="dt" sz="half" idx="10"/>
          </p:nvPr>
        </p:nvSpPr>
        <p:spPr/>
        <p:txBody>
          <a:bodyPr/>
          <a:lstStyle/>
          <a:p>
            <a:fld id="{C3FAA5E3-7F33-456F-A434-06E83905139E}" type="datetimeFigureOut">
              <a:rPr lang="en-US" smtClean="0"/>
              <a:t>3/3/2021</a:t>
            </a:fld>
            <a:endParaRPr lang="en-US"/>
          </a:p>
        </p:txBody>
      </p:sp>
      <p:sp>
        <p:nvSpPr>
          <p:cNvPr id="6" name="Footer Placeholder 5">
            <a:extLst>
              <a:ext uri="{FF2B5EF4-FFF2-40B4-BE49-F238E27FC236}">
                <a16:creationId xmlns:a16="http://schemas.microsoft.com/office/drawing/2014/main" id="{6FFF6371-C287-4DBF-BF62-1C3B41A8A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43073-A5FC-4D6E-8C86-A62F68E5EBFC}"/>
              </a:ext>
            </a:extLst>
          </p:cNvPr>
          <p:cNvSpPr>
            <a:spLocks noGrp="1"/>
          </p:cNvSpPr>
          <p:nvPr>
            <p:ph type="sldNum" sz="quarter" idx="12"/>
          </p:nvPr>
        </p:nvSpPr>
        <p:spPr/>
        <p:txBody>
          <a:bodyPr/>
          <a:lstStyle/>
          <a:p>
            <a:fld id="{14096DAE-5C08-4F14-8BB7-2712CEE537DB}" type="slidenum">
              <a:rPr lang="en-US" smtClean="0"/>
              <a:t>‹#›</a:t>
            </a:fld>
            <a:endParaRPr lang="en-US"/>
          </a:p>
        </p:txBody>
      </p:sp>
    </p:spTree>
    <p:extLst>
      <p:ext uri="{BB962C8B-B14F-4D97-AF65-F5344CB8AC3E}">
        <p14:creationId xmlns:p14="http://schemas.microsoft.com/office/powerpoint/2010/main" val="55742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974F4-F1BB-48A5-AC2A-06E2291D5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71F92-1007-48F4-BD44-8E2E1E4EF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E97E4-6ADE-44F1-A112-C69BDBB0E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AA5E3-7F33-456F-A434-06E83905139E}" type="datetimeFigureOut">
              <a:rPr lang="en-US" smtClean="0"/>
              <a:t>3/3/2021</a:t>
            </a:fld>
            <a:endParaRPr lang="en-US"/>
          </a:p>
        </p:txBody>
      </p:sp>
      <p:sp>
        <p:nvSpPr>
          <p:cNvPr id="5" name="Footer Placeholder 4">
            <a:extLst>
              <a:ext uri="{FF2B5EF4-FFF2-40B4-BE49-F238E27FC236}">
                <a16:creationId xmlns:a16="http://schemas.microsoft.com/office/drawing/2014/main" id="{3F25ACFA-3616-4F63-B84A-ED284E1E2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F6D41-EA94-40C6-8687-5E17D9ADA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96DAE-5C08-4F14-8BB7-2712CEE537DB}" type="slidenum">
              <a:rPr lang="en-US" smtClean="0"/>
              <a:t>‹#›</a:t>
            </a:fld>
            <a:endParaRPr lang="en-US"/>
          </a:p>
        </p:txBody>
      </p:sp>
    </p:spTree>
    <p:extLst>
      <p:ext uri="{BB962C8B-B14F-4D97-AF65-F5344CB8AC3E}">
        <p14:creationId xmlns:p14="http://schemas.microsoft.com/office/powerpoint/2010/main" val="232124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rtlt.preptoolkit.fema.gov/Publi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uA9_l9CA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tlt.preptoolkit.fema.gov/Public/Home/Help#:~:text=The%20Resource%20Typing%20Library%20Tool%20(RTLT)%20is%20an,playback%20doesn't%20begin%20shortly,%20try%20restarting%20your%20devi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BC586B46-8686-4D1F-AAEF-07580462A4A0}"/>
              </a:ext>
            </a:extLst>
          </p:cNvPr>
          <p:cNvSpPr>
            <a:spLocks noGrp="1" noChangeArrowheads="1"/>
          </p:cNvSpPr>
          <p:nvPr>
            <p:ph type="ctrTitle"/>
          </p:nvPr>
        </p:nvSpPr>
        <p:spPr>
          <a:xfrm>
            <a:off x="459863" y="4259468"/>
            <a:ext cx="8597900" cy="701675"/>
          </a:xfrm>
        </p:spPr>
        <p:txBody>
          <a:bodyPr>
            <a:normAutofit fontScale="90000"/>
          </a:bodyPr>
          <a:lstStyle/>
          <a:p>
            <a:r>
              <a:rPr lang="en-US" altLang="en-US" dirty="0">
                <a:solidFill>
                  <a:schemeClr val="accent1">
                    <a:lumMod val="50000"/>
                  </a:schemeClr>
                </a:solidFill>
                <a:latin typeface="Times New Roman" panose="02020603050405020304" pitchFamily="18" charset="0"/>
                <a:cs typeface="Times New Roman" panose="02020603050405020304" pitchFamily="18" charset="0"/>
              </a:rPr>
              <a:t>NTED-TPP NIMS Reviews – Resource Typing Library Tool</a:t>
            </a:r>
            <a:endParaRPr lang="en-US" alt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771" name="Subtitle 5">
            <a:extLst>
              <a:ext uri="{FF2B5EF4-FFF2-40B4-BE49-F238E27FC236}">
                <a16:creationId xmlns:a16="http://schemas.microsoft.com/office/drawing/2014/main" id="{0775961B-67D9-44A6-8058-66FFDE4DAB2A}"/>
              </a:ext>
            </a:extLst>
          </p:cNvPr>
          <p:cNvSpPr>
            <a:spLocks noGrp="1"/>
          </p:cNvSpPr>
          <p:nvPr>
            <p:ph type="subTitle" idx="1"/>
          </p:nvPr>
        </p:nvSpPr>
        <p:spPr>
          <a:xfrm>
            <a:off x="8115300" y="4753386"/>
            <a:ext cx="7769225" cy="1038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r>
              <a:rPr lang="en-US" altLang="en-US" sz="2200">
                <a:latin typeface="Arial" panose="020B0604020202020204" pitchFamily="34" charset="0"/>
                <a:cs typeface="Arial" panose="020B0604020202020204" pitchFamily="34" charset="0"/>
              </a:rPr>
              <a:t>February 25, 2021</a:t>
            </a:r>
          </a:p>
        </p:txBody>
      </p:sp>
      <p:pic>
        <p:nvPicPr>
          <p:cNvPr id="3" name="Picture Placeholder 2">
            <a:extLst>
              <a:ext uri="{FF2B5EF4-FFF2-40B4-BE49-F238E27FC236}">
                <a16:creationId xmlns:a16="http://schemas.microsoft.com/office/drawing/2014/main" id="{16DA44CC-F2C2-4BB6-9A07-BAFB491399CC}"/>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t="25003" b="34098"/>
          <a:stretch/>
        </p:blipFill>
        <p:spPr>
          <a:xfrm>
            <a:off x="0" y="-1"/>
            <a:ext cx="12192000" cy="3918495"/>
          </a:xfrm>
        </p:spPr>
      </p:pic>
      <p:pic>
        <p:nvPicPr>
          <p:cNvPr id="32773" name="Picture 1" descr="Logo for Acclaro Research Solutions, Inc.">
            <a:extLst>
              <a:ext uri="{FF2B5EF4-FFF2-40B4-BE49-F238E27FC236}">
                <a16:creationId xmlns:a16="http://schemas.microsoft.com/office/drawing/2014/main" id="{CE9A3CD1-F56E-4820-9A2E-7A1B9D88B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5945188"/>
            <a:ext cx="21907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NIMS Component 3: Communication and Information Management</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r>
              <a:rPr lang="en-US" sz="2000">
                <a:effectLst/>
                <a:latin typeface="Arial" panose="020B0604020202020204" pitchFamily="34" charset="0"/>
                <a:ea typeface="Times New Roman" panose="02020603050405020304" pitchFamily="18" charset="0"/>
                <a:cs typeface="Arial" panose="020B0604020202020204" pitchFamily="34" charset="0"/>
              </a:rPr>
              <a:t>Incident personnel rely on flexible communications and information systems to obtain and provide accurate, timely, and relevant information. </a:t>
            </a:r>
          </a:p>
          <a:p>
            <a:r>
              <a:rPr lang="en-US" sz="2000">
                <a:effectLst/>
                <a:latin typeface="Arial" panose="020B0604020202020204" pitchFamily="34" charset="0"/>
                <a:ea typeface="Times New Roman" panose="02020603050405020304" pitchFamily="18" charset="0"/>
                <a:cs typeface="Arial" panose="020B0604020202020204" pitchFamily="34" charset="0"/>
              </a:rPr>
              <a:t>Establishing and maintaining situational awareness and ensuring accessibility and voice and data interoperability</a:t>
            </a:r>
          </a:p>
          <a:p>
            <a:r>
              <a:rPr lang="en-US" sz="2000">
                <a:effectLst/>
                <a:latin typeface="Arial" panose="020B0604020202020204" pitchFamily="34" charset="0"/>
                <a:ea typeface="Times New Roman" panose="02020603050405020304" pitchFamily="18" charset="0"/>
                <a:cs typeface="Arial" panose="020B0604020202020204" pitchFamily="34" charset="0"/>
              </a:rPr>
              <a:t>Properly planned, established, and applied communications facilitate information dissemination among command and support elements and cooperating jurisdictions and organizations.</a:t>
            </a:r>
          </a:p>
          <a:p>
            <a:r>
              <a:rPr lang="en-US" sz="2000">
                <a:latin typeface="Arial" panose="020B0604020202020204" pitchFamily="34" charset="0"/>
                <a:ea typeface="Times New Roman" panose="02020603050405020304" pitchFamily="18" charset="0"/>
                <a:cs typeface="Arial" panose="020B0604020202020204" pitchFamily="34" charset="0"/>
              </a:rPr>
              <a:t>Key concepts:</a:t>
            </a:r>
          </a:p>
          <a:p>
            <a:pPr lvl="1"/>
            <a:r>
              <a:rPr lang="en-US" sz="1600">
                <a:effectLst/>
                <a:latin typeface="Arial" panose="020B0604020202020204" pitchFamily="34" charset="0"/>
                <a:ea typeface="Times New Roman" panose="02020603050405020304" pitchFamily="18" charset="0"/>
                <a:cs typeface="Arial" panose="020B0604020202020204" pitchFamily="34" charset="0"/>
              </a:rPr>
              <a:t>Interopera</a:t>
            </a:r>
            <a:r>
              <a:rPr lang="en-US" sz="1600">
                <a:latin typeface="Arial" panose="020B0604020202020204" pitchFamily="34" charset="0"/>
                <a:ea typeface="Times New Roman" panose="02020603050405020304" pitchFamily="18" charset="0"/>
                <a:cs typeface="Arial" panose="020B0604020202020204" pitchFamily="34" charset="0"/>
              </a:rPr>
              <a:t>bility</a:t>
            </a:r>
          </a:p>
          <a:p>
            <a:pPr lvl="1"/>
            <a:r>
              <a:rPr lang="en-US" sz="1600">
                <a:effectLst/>
                <a:latin typeface="Arial" panose="020B0604020202020204" pitchFamily="34" charset="0"/>
                <a:ea typeface="Times New Roman" panose="02020603050405020304" pitchFamily="18" charset="0"/>
                <a:cs typeface="Arial" panose="020B0604020202020204" pitchFamily="34" charset="0"/>
              </a:rPr>
              <a:t>Reliability, scalability, and po</a:t>
            </a:r>
            <a:r>
              <a:rPr lang="en-US" sz="1600">
                <a:latin typeface="Arial" panose="020B0604020202020204" pitchFamily="34" charset="0"/>
                <a:ea typeface="Times New Roman" panose="02020603050405020304" pitchFamily="18" charset="0"/>
                <a:cs typeface="Arial" panose="020B0604020202020204" pitchFamily="34" charset="0"/>
              </a:rPr>
              <a:t>rtability</a:t>
            </a:r>
          </a:p>
          <a:p>
            <a:pPr lvl="1"/>
            <a:r>
              <a:rPr lang="en-US" sz="1600">
                <a:effectLst/>
                <a:latin typeface="Arial" panose="020B0604020202020204" pitchFamily="34" charset="0"/>
                <a:ea typeface="Times New Roman" panose="02020603050405020304" pitchFamily="18" charset="0"/>
                <a:cs typeface="Arial" panose="020B0604020202020204" pitchFamily="34" charset="0"/>
              </a:rPr>
              <a:t>Resiliency and redu</a:t>
            </a:r>
            <a:r>
              <a:rPr lang="en-US" sz="1600">
                <a:latin typeface="Arial" panose="020B0604020202020204" pitchFamily="34" charset="0"/>
                <a:ea typeface="Times New Roman" panose="02020603050405020304" pitchFamily="18" charset="0"/>
                <a:cs typeface="Arial" panose="020B0604020202020204" pitchFamily="34" charset="0"/>
              </a:rPr>
              <a:t>ndancy</a:t>
            </a:r>
          </a:p>
          <a:p>
            <a:pPr lvl="1"/>
            <a:r>
              <a:rPr lang="en-US" sz="1600">
                <a:effectLst/>
                <a:latin typeface="Arial" panose="020B0604020202020204" pitchFamily="34" charset="0"/>
                <a:ea typeface="Times New Roman" panose="02020603050405020304" pitchFamily="18" charset="0"/>
                <a:cs typeface="Arial" panose="020B0604020202020204" pitchFamily="34" charset="0"/>
              </a:rPr>
              <a:t>Security</a:t>
            </a:r>
          </a:p>
          <a:p>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9DD95E63-AF43-4782-BCD4-56F82527EABD}"/>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651660" y="5814850"/>
            <a:ext cx="2488609" cy="865316"/>
          </a:xfrm>
          <a:prstGeom prst="rect">
            <a:avLst/>
          </a:prstGeom>
          <a:noFill/>
          <a:ln>
            <a:noFill/>
          </a:ln>
        </p:spPr>
      </p:pic>
    </p:spTree>
    <p:extLst>
      <p:ext uri="{BB962C8B-B14F-4D97-AF65-F5344CB8AC3E}">
        <p14:creationId xmlns:p14="http://schemas.microsoft.com/office/powerpoint/2010/main" val="310206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a:xfrm>
            <a:off x="838200" y="365125"/>
            <a:ext cx="11035040"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a:t>
            </a:r>
            <a:r>
              <a:rPr lang="en-US" sz="2400" dirty="0">
                <a:solidFill>
                  <a:srgbClr val="002060"/>
                </a:solidFill>
                <a:latin typeface="Times New Roman" panose="02020603050405020304" pitchFamily="18" charset="0"/>
                <a:cs typeface="Times New Roman" panose="02020603050405020304" pitchFamily="18" charset="0"/>
              </a:rPr>
              <a:t>1 of 4</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769189" y="1603097"/>
            <a:ext cx="10515600" cy="4351338"/>
          </a:xfrm>
        </p:spPr>
        <p:txBody>
          <a:bodyPr/>
          <a:lstStyle/>
          <a:p>
            <a:pPr marL="0" indent="0">
              <a:buNone/>
            </a:pPr>
            <a:r>
              <a:rPr lang="en-US">
                <a:latin typeface="Arial" panose="020B0604020202020204" pitchFamily="34" charset="0"/>
                <a:cs typeface="Arial" panose="020B0604020202020204" pitchFamily="34" charset="0"/>
              </a:rPr>
              <a:t>A deeper dive:</a:t>
            </a:r>
          </a:p>
          <a:p>
            <a:r>
              <a:rPr lang="en-US">
                <a:latin typeface="Arial" panose="020B0604020202020204" pitchFamily="34" charset="0"/>
                <a:cs typeface="Arial" panose="020B0604020202020204" pitchFamily="34" charset="0"/>
              </a:rPr>
              <a:t>Resource management preparedness – identifying and typing resources, the Resource Typing Library Tool</a:t>
            </a:r>
          </a:p>
          <a:p>
            <a:pPr lvl="1"/>
            <a:r>
              <a:rPr lang="en-US">
                <a:latin typeface="Arial" panose="020B0604020202020204" pitchFamily="34" charset="0"/>
                <a:cs typeface="Arial" panose="020B0604020202020204" pitchFamily="34" charset="0"/>
              </a:rPr>
              <a:t>Qualifying, certifying, and credentialing personnel</a:t>
            </a:r>
          </a:p>
          <a:p>
            <a:pPr lvl="1"/>
            <a:r>
              <a:rPr lang="en-US">
                <a:latin typeface="Arial" panose="020B0604020202020204" pitchFamily="34" charset="0"/>
                <a:cs typeface="Arial" panose="020B0604020202020204" pitchFamily="34" charset="0"/>
              </a:rPr>
              <a:t>Acquiring, storing, and inventorying resources</a:t>
            </a:r>
          </a:p>
          <a:p>
            <a:r>
              <a:rPr lang="en-US">
                <a:latin typeface="Arial" panose="020B0604020202020204" pitchFamily="34" charset="0"/>
                <a:cs typeface="Arial" panose="020B0604020202020204" pitchFamily="34" charset="0"/>
              </a:rPr>
              <a:t>Resource management process – identifying requirements, ordering and acquiring, mobilization, tracking and reporting, demobilization, reimbursement, and restocking</a:t>
            </a:r>
          </a:p>
          <a:p>
            <a:r>
              <a:rPr lang="en-US">
                <a:latin typeface="Arial" panose="020B0604020202020204" pitchFamily="34" charset="0"/>
                <a:cs typeface="Arial" panose="020B0604020202020204" pitchFamily="34" charset="0"/>
              </a:rPr>
              <a:t>Mutual aid – agreements and process</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1596" y="5749099"/>
            <a:ext cx="2194750" cy="743776"/>
          </a:xfrm>
          <a:prstGeom prst="rect">
            <a:avLst/>
          </a:prstGeom>
        </p:spPr>
      </p:pic>
      <p:pic>
        <p:nvPicPr>
          <p:cNvPr id="7" name="Picture 16">
            <a:extLst>
              <a:ext uri="{FF2B5EF4-FFF2-40B4-BE49-F238E27FC236}">
                <a16:creationId xmlns:a16="http://schemas.microsoft.com/office/drawing/2014/main" id="{972EC942-F603-4BB7-A7BC-FD005156A663}"/>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25113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a:xfrm>
            <a:off x="838200" y="365125"/>
            <a:ext cx="11035040"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a:t>
            </a:r>
            <a:r>
              <a:rPr lang="en-US" sz="2400" dirty="0">
                <a:solidFill>
                  <a:srgbClr val="002060"/>
                </a:solidFill>
                <a:latin typeface="Times New Roman" panose="02020603050405020304" pitchFamily="18" charset="0"/>
                <a:cs typeface="Times New Roman" panose="02020603050405020304" pitchFamily="18" charset="0"/>
              </a:rPr>
              <a:t>2 of 4</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769189" y="1603097"/>
            <a:ext cx="10515600" cy="4351338"/>
          </a:xfrm>
        </p:spPr>
        <p:txBody>
          <a:bodyPr/>
          <a:lstStyle/>
          <a:p>
            <a:r>
              <a:rPr lang="en-US">
                <a:latin typeface="Arial" panose="020B0604020202020204" pitchFamily="34" charset="0"/>
                <a:cs typeface="Arial" panose="020B0604020202020204" pitchFamily="34" charset="0"/>
              </a:rPr>
              <a:t>Resource Typing Library Tool – online catalogue of national NIMS resource typing definitions and job titles/position qualifications.</a:t>
            </a:r>
          </a:p>
          <a:p>
            <a:pPr lvl="1"/>
            <a:r>
              <a:rPr lang="en-US">
                <a:latin typeface="Arial" panose="020B0604020202020204" pitchFamily="34" charset="0"/>
                <a:cs typeface="Arial" panose="020B0604020202020204" pitchFamily="34" charset="0"/>
              </a:rPr>
              <a:t>Resource Typing Definitions - </a:t>
            </a:r>
            <a:r>
              <a:rPr lang="en-US" sz="1800">
                <a:effectLst/>
                <a:latin typeface="Arial" panose="020B0604020202020204" pitchFamily="34" charset="0"/>
                <a:ea typeface="Calibri" panose="020F0502020204030204" pitchFamily="34" charset="0"/>
                <a:cs typeface="Arial" panose="020B0604020202020204" pitchFamily="34" charset="0"/>
              </a:rPr>
              <a:t>provided for equipment, teams and units. They are used to categorize, by capability, the resources requested, deployed and used in incidents. Measurable standards identifying resource capabilities and performance levels serve as the basis for this categorization.</a:t>
            </a:r>
          </a:p>
          <a:p>
            <a:pPr marL="631825" lvl="1" indent="-174625">
              <a:spcBef>
                <a:spcPts val="0"/>
              </a:spcBef>
              <a:buNone/>
            </a:pPr>
            <a:r>
              <a:rPr lang="en-US">
                <a:latin typeface="Arial" panose="020B0604020202020204" pitchFamily="34" charset="0"/>
                <a:cs typeface="Arial" panose="020B0604020202020204" pitchFamily="34" charset="0"/>
              </a:rPr>
              <a:t>• Job Titles and Position Qualifications - </a:t>
            </a:r>
            <a:r>
              <a:rPr lang="en-US" sz="1800">
                <a:latin typeface="Arial" panose="020B0604020202020204" pitchFamily="34" charset="0"/>
                <a:cs typeface="Arial" panose="020B0604020202020204" pitchFamily="34" charset="0"/>
              </a:rPr>
              <a:t>used in the inventorying, credentialing and qualifying of personnel. Credentialing is essential in validating the identity and attributes (e.g., affiliations, skills or privileges) of emergency personnel.</a:t>
            </a: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1596" y="5749099"/>
            <a:ext cx="2194750" cy="743776"/>
          </a:xfrm>
          <a:prstGeom prst="rect">
            <a:avLst/>
          </a:prstGeom>
        </p:spPr>
      </p:pic>
      <p:pic>
        <p:nvPicPr>
          <p:cNvPr id="7" name="Picture 16">
            <a:extLst>
              <a:ext uri="{FF2B5EF4-FFF2-40B4-BE49-F238E27FC236}">
                <a16:creationId xmlns:a16="http://schemas.microsoft.com/office/drawing/2014/main" id="{BD25DFBE-093F-4EBD-B3B4-FEAE3C6E88B7}"/>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19409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a:xfrm>
            <a:off x="838199" y="365125"/>
            <a:ext cx="11153703"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a:t>
            </a:r>
            <a:r>
              <a:rPr lang="en-US" sz="2400" dirty="0">
                <a:solidFill>
                  <a:srgbClr val="002060"/>
                </a:solidFill>
                <a:latin typeface="Times New Roman" panose="02020603050405020304" pitchFamily="18" charset="0"/>
                <a:cs typeface="Times New Roman" panose="02020603050405020304" pitchFamily="18" charset="0"/>
              </a:rPr>
              <a:t>3 of 4</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769189" y="1603097"/>
            <a:ext cx="10515600" cy="4351338"/>
          </a:xfrm>
        </p:spPr>
        <p:txBody>
          <a:bodyPr>
            <a:normAutofit lnSpcReduction="10000"/>
          </a:bodyPr>
          <a:lstStyle/>
          <a:p>
            <a:r>
              <a:rPr lang="en-US">
                <a:latin typeface="Arial" panose="020B0604020202020204" pitchFamily="34" charset="0"/>
                <a:cs typeface="Arial" panose="020B0604020202020204" pitchFamily="34" charset="0"/>
              </a:rPr>
              <a:t>Resource Typing – why is it important?</a:t>
            </a:r>
          </a:p>
          <a:p>
            <a:pPr lvl="1"/>
            <a:r>
              <a:rPr lang="en-US">
                <a:latin typeface="Arial" panose="020B0604020202020204" pitchFamily="34" charset="0"/>
                <a:cs typeface="Arial" panose="020B0604020202020204" pitchFamily="34" charset="0"/>
              </a:rPr>
              <a:t>Resource typing is critical for mutual aid – speaking the same language</a:t>
            </a:r>
          </a:p>
          <a:p>
            <a:pPr lvl="2"/>
            <a:r>
              <a:rPr lang="en-US">
                <a:latin typeface="Arial" panose="020B0604020202020204" pitchFamily="34" charset="0"/>
                <a:cs typeface="Arial" panose="020B0604020202020204" pitchFamily="34" charset="0"/>
              </a:rPr>
              <a:t>Example – Mass Casualty Incident – patient transport resources will be needed from within and likely from out of state</a:t>
            </a:r>
          </a:p>
          <a:p>
            <a:pPr lvl="3"/>
            <a:r>
              <a:rPr lang="en-US">
                <a:latin typeface="Arial" panose="020B0604020202020204" pitchFamily="34" charset="0"/>
                <a:cs typeface="Arial" panose="020B0604020202020204" pitchFamily="34" charset="0"/>
              </a:rPr>
              <a:t>Variables </a:t>
            </a:r>
          </a:p>
          <a:p>
            <a:pPr lvl="4"/>
            <a:r>
              <a:rPr lang="en-US">
                <a:latin typeface="Arial" panose="020B0604020202020204" pitchFamily="34" charset="0"/>
                <a:cs typeface="Arial" panose="020B0604020202020204" pitchFamily="34" charset="0"/>
              </a:rPr>
              <a:t>Type of ambulance  </a:t>
            </a:r>
          </a:p>
          <a:p>
            <a:pPr lvl="5"/>
            <a:r>
              <a:rPr lang="en-US">
                <a:latin typeface="Arial" panose="020B0604020202020204" pitchFamily="34" charset="0"/>
                <a:cs typeface="Arial" panose="020B0604020202020204" pitchFamily="34" charset="0"/>
              </a:rPr>
              <a:t>Ground</a:t>
            </a:r>
          </a:p>
          <a:p>
            <a:pPr lvl="5"/>
            <a:r>
              <a:rPr lang="en-US">
                <a:latin typeface="Arial" panose="020B0604020202020204" pitchFamily="34" charset="0"/>
                <a:cs typeface="Arial" panose="020B0604020202020204" pitchFamily="34" charset="0"/>
              </a:rPr>
              <a:t>Air (fixed wing/rotary wing)</a:t>
            </a:r>
          </a:p>
          <a:p>
            <a:pPr lvl="5"/>
            <a:r>
              <a:rPr lang="en-US">
                <a:latin typeface="Arial" panose="020B0604020202020204" pitchFamily="34" charset="0"/>
                <a:cs typeface="Arial" panose="020B0604020202020204" pitchFamily="34" charset="0"/>
              </a:rPr>
              <a:t>Critical care/Non-critical care (ALS/BLS)</a:t>
            </a:r>
          </a:p>
          <a:p>
            <a:pPr lvl="4"/>
            <a:r>
              <a:rPr lang="en-US">
                <a:latin typeface="Arial" panose="020B0604020202020204" pitchFamily="34" charset="0"/>
                <a:cs typeface="Arial" panose="020B0604020202020204" pitchFamily="34" charset="0"/>
              </a:rPr>
              <a:t>Number</a:t>
            </a:r>
          </a:p>
          <a:p>
            <a:pPr lvl="5">
              <a:tabLst>
                <a:tab pos="3427413" algn="l"/>
              </a:tabLst>
            </a:pPr>
            <a:r>
              <a:rPr lang="en-US">
                <a:latin typeface="Arial" panose="020B0604020202020204" pitchFamily="34" charset="0"/>
                <a:cs typeface="Arial" panose="020B0604020202020204" pitchFamily="34" charset="0"/>
              </a:rPr>
              <a:t>Single resource</a:t>
            </a:r>
          </a:p>
          <a:p>
            <a:pPr lvl="5">
              <a:tabLst>
                <a:tab pos="3427413" algn="l"/>
              </a:tabLst>
            </a:pPr>
            <a:r>
              <a:rPr lang="en-US">
                <a:latin typeface="Arial" panose="020B0604020202020204" pitchFamily="34" charset="0"/>
                <a:cs typeface="Arial" panose="020B0604020202020204" pitchFamily="34" charset="0"/>
              </a:rPr>
              <a:t>Strike Team – 5 ambulances of same type (ALS/BLS), leader in separate vehicle – typed according to various resource components</a:t>
            </a:r>
          </a:p>
          <a:p>
            <a:pPr lvl="5">
              <a:tabLst>
                <a:tab pos="3427413" algn="l"/>
              </a:tabLst>
            </a:pPr>
            <a:r>
              <a:rPr lang="en-US">
                <a:latin typeface="Arial" panose="020B0604020202020204" pitchFamily="34" charset="0"/>
                <a:cs typeface="Arial" panose="020B0604020202020204" pitchFamily="34" charset="0"/>
              </a:rPr>
              <a:t>Task Force – 5 ambulances of different type (ALS/BLS), leader in separate vehicle</a:t>
            </a:r>
          </a:p>
          <a:p>
            <a:pPr lvl="5">
              <a:tabLst>
                <a:tab pos="3427413" algn="l"/>
              </a:tabLst>
            </a:pPr>
            <a:endParaRPr lang="en-US">
              <a:latin typeface="Arial" panose="020B0604020202020204" pitchFamily="34" charset="0"/>
              <a:cs typeface="Arial" panose="020B0604020202020204" pitchFamily="34" charset="0"/>
            </a:endParaRPr>
          </a:p>
          <a:p>
            <a:pPr lvl="3"/>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1596" y="5749099"/>
            <a:ext cx="2194750" cy="743776"/>
          </a:xfrm>
          <a:prstGeom prst="rect">
            <a:avLst/>
          </a:prstGeom>
        </p:spPr>
      </p:pic>
      <p:pic>
        <p:nvPicPr>
          <p:cNvPr id="7" name="Picture 16">
            <a:extLst>
              <a:ext uri="{FF2B5EF4-FFF2-40B4-BE49-F238E27FC236}">
                <a16:creationId xmlns:a16="http://schemas.microsoft.com/office/drawing/2014/main" id="{46CE2C5B-BE0F-47F8-BB72-433B7B5C83F0}"/>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04355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a:xfrm>
            <a:off x="838199" y="365125"/>
            <a:ext cx="11215777"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a:t>
            </a:r>
            <a:r>
              <a:rPr lang="en-US" sz="2400" dirty="0">
                <a:solidFill>
                  <a:srgbClr val="002060"/>
                </a:solidFill>
                <a:latin typeface="Times New Roman" panose="02020603050405020304" pitchFamily="18" charset="0"/>
                <a:cs typeface="Times New Roman" panose="02020603050405020304" pitchFamily="18" charset="0"/>
              </a:rPr>
              <a:t>4 of 4</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769189" y="1603097"/>
            <a:ext cx="10515600" cy="4351338"/>
          </a:xfrm>
        </p:spPr>
        <p:txBody>
          <a:bodyPr/>
          <a:lstStyle/>
          <a:p>
            <a:pPr marL="0" indent="0">
              <a:buNone/>
            </a:pPr>
            <a:r>
              <a:rPr lang="en-US" sz="1800">
                <a:effectLst/>
                <a:latin typeface="Calibri" panose="020F0502020204030204" pitchFamily="34" charset="0"/>
                <a:ea typeface="Calibri" panose="020F0502020204030204" pitchFamily="34" charset="0"/>
                <a:cs typeface="Times New Roman" panose="02020603050405020304" pitchFamily="18" charset="0"/>
              </a:rPr>
              <a:t>The FEMA NIMS Resource Typing Library Tool can be found at this link:  </a:t>
            </a: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Resource Typing Library Tool - RTLT (fema.gov)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atin typeface="Arial" panose="020B0604020202020204" pitchFamily="34" charset="0"/>
              <a:cs typeface="Arial" panose="020B0604020202020204" pitchFamily="34" charset="0"/>
            </a:endParaRPr>
          </a:p>
        </p:txBody>
      </p:sp>
      <p:pic>
        <p:nvPicPr>
          <p:cNvPr id="7" name="Picture 6" descr="Screenshot of the Resource Typing Library Tool homepage.">
            <a:extLst>
              <a:ext uri="{FF2B5EF4-FFF2-40B4-BE49-F238E27FC236}">
                <a16:creationId xmlns:a16="http://schemas.microsoft.com/office/drawing/2014/main" id="{1D1A7D02-ED61-41A9-AB8A-9AF70DCB050B}"/>
              </a:ext>
            </a:extLst>
          </p:cNvPr>
          <p:cNvPicPr>
            <a:picLocks noChangeAspect="1"/>
          </p:cNvPicPr>
          <p:nvPr/>
        </p:nvPicPr>
        <p:blipFill>
          <a:blip r:embed="rId4"/>
          <a:stretch>
            <a:fillRect/>
          </a:stretch>
        </p:blipFill>
        <p:spPr>
          <a:xfrm>
            <a:off x="0" y="2404730"/>
            <a:ext cx="4920470" cy="4351338"/>
          </a:xfrm>
          <a:prstGeom prst="rect">
            <a:avLst/>
          </a:prstGeom>
        </p:spPr>
      </p:pic>
      <p:pic>
        <p:nvPicPr>
          <p:cNvPr id="8" name="Picture 7" descr="Screenshot of the Links and Tools section of the RTLT.">
            <a:extLst>
              <a:ext uri="{FF2B5EF4-FFF2-40B4-BE49-F238E27FC236}">
                <a16:creationId xmlns:a16="http://schemas.microsoft.com/office/drawing/2014/main" id="{BAB056B3-5928-4A08-8316-33496A4A047F}"/>
              </a:ext>
            </a:extLst>
          </p:cNvPr>
          <p:cNvPicPr>
            <a:picLocks noChangeAspect="1"/>
          </p:cNvPicPr>
          <p:nvPr/>
        </p:nvPicPr>
        <p:blipFill>
          <a:blip r:embed="rId5"/>
          <a:stretch>
            <a:fillRect/>
          </a:stretch>
        </p:blipFill>
        <p:spPr>
          <a:xfrm>
            <a:off x="5060372" y="2404730"/>
            <a:ext cx="6993605" cy="4263747"/>
          </a:xfrm>
          <a:prstGeom prst="rect">
            <a:avLst/>
          </a:prstGeom>
        </p:spPr>
      </p:pic>
    </p:spTree>
    <p:extLst>
      <p:ext uri="{BB962C8B-B14F-4D97-AF65-F5344CB8AC3E}">
        <p14:creationId xmlns:p14="http://schemas.microsoft.com/office/powerpoint/2010/main" val="376492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3898D9-4E93-4EDE-BFC9-D35627F60957}"/>
              </a:ext>
            </a:extLst>
          </p:cNvPr>
          <p:cNvSpPr>
            <a:spLocks noGrp="1"/>
          </p:cNvSpPr>
          <p:nvPr>
            <p:ph type="title"/>
          </p:nvPr>
        </p:nvSpPr>
        <p:spPr>
          <a:xfrm>
            <a:off x="838200" y="365125"/>
            <a:ext cx="10515600"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 Resource Typing Library Tool </a:t>
            </a:r>
          </a:p>
        </p:txBody>
      </p:sp>
      <p:pic>
        <p:nvPicPr>
          <p:cNvPr id="5" name="Picture 4" descr="Screenshot of the Typing Library with items related to Emergency Medical Services.">
            <a:extLst>
              <a:ext uri="{FF2B5EF4-FFF2-40B4-BE49-F238E27FC236}">
                <a16:creationId xmlns:a16="http://schemas.microsoft.com/office/drawing/2014/main" id="{39906BD8-65EB-42ED-9DBD-FDAFC3A08E61}"/>
              </a:ext>
            </a:extLst>
          </p:cNvPr>
          <p:cNvPicPr>
            <a:picLocks noChangeAspect="1"/>
          </p:cNvPicPr>
          <p:nvPr/>
        </p:nvPicPr>
        <p:blipFill>
          <a:blip r:embed="rId3"/>
          <a:stretch>
            <a:fillRect/>
          </a:stretch>
        </p:blipFill>
        <p:spPr>
          <a:xfrm>
            <a:off x="0" y="2046158"/>
            <a:ext cx="12192000" cy="3600244"/>
          </a:xfrm>
          <a:prstGeom prst="rect">
            <a:avLst/>
          </a:prstGeom>
        </p:spPr>
      </p:pic>
      <p:pic>
        <p:nvPicPr>
          <p:cNvPr id="9" name="Picture 16" descr="U.S. Department of Homeland Security seal with the Federal Emergency Management Agency word mark." title="Image">
            <a:extLst>
              <a:ext uri="{FF2B5EF4-FFF2-40B4-BE49-F238E27FC236}">
                <a16:creationId xmlns:a16="http://schemas.microsoft.com/office/drawing/2014/main" id="{59468366-AD3B-498E-8A2E-9820359D1E06}"/>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8798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4899-2425-4191-81A4-120DA3464A1D}"/>
              </a:ext>
            </a:extLst>
          </p:cNvPr>
          <p:cNvSpPr>
            <a:spLocks noGrp="1"/>
          </p:cNvSpPr>
          <p:nvPr>
            <p:ph type="title"/>
          </p:nvPr>
        </p:nvSpPr>
        <p:spPr>
          <a:xfrm>
            <a:off x="785734" y="211742"/>
            <a:ext cx="10515600"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NIMS Component 1: Resource Management – Resource Typing Library Tool, continued</a:t>
            </a:r>
            <a:endParaRPr lang="en-US" dirty="0"/>
          </a:p>
        </p:txBody>
      </p:sp>
      <p:sp>
        <p:nvSpPr>
          <p:cNvPr id="3" name="Content Placeholder 2">
            <a:extLst>
              <a:ext uri="{FF2B5EF4-FFF2-40B4-BE49-F238E27FC236}">
                <a16:creationId xmlns:a16="http://schemas.microsoft.com/office/drawing/2014/main" id="{6663DEF1-C4FB-4227-9DDA-6DE759CBAABA}"/>
              </a:ext>
            </a:extLst>
          </p:cNvPr>
          <p:cNvSpPr>
            <a:spLocks noGrp="1"/>
          </p:cNvSpPr>
          <p:nvPr>
            <p:ph idx="1"/>
          </p:nvPr>
        </p:nvSpPr>
        <p:spPr/>
        <p:txBody>
          <a:bodyPr/>
          <a:lstStyle/>
          <a:p>
            <a:endParaRPr lang="en-US"/>
          </a:p>
        </p:txBody>
      </p:sp>
      <p:pic>
        <p:nvPicPr>
          <p:cNvPr id="6" name="Picture 5" descr="Screenshot of the entry for an Ambulance Strike Team.">
            <a:extLst>
              <a:ext uri="{FF2B5EF4-FFF2-40B4-BE49-F238E27FC236}">
                <a16:creationId xmlns:a16="http://schemas.microsoft.com/office/drawing/2014/main" id="{2BB5EC2F-0DCA-4BEC-ACC7-945138E750D6}"/>
              </a:ext>
            </a:extLst>
          </p:cNvPr>
          <p:cNvPicPr>
            <a:picLocks noChangeAspect="1"/>
          </p:cNvPicPr>
          <p:nvPr/>
        </p:nvPicPr>
        <p:blipFill>
          <a:blip r:embed="rId3"/>
          <a:stretch>
            <a:fillRect/>
          </a:stretch>
        </p:blipFill>
        <p:spPr>
          <a:xfrm>
            <a:off x="135684" y="1690688"/>
            <a:ext cx="12003849" cy="5057142"/>
          </a:xfrm>
          <a:prstGeom prst="rect">
            <a:avLst/>
          </a:prstGeom>
        </p:spPr>
      </p:pic>
    </p:spTree>
    <p:extLst>
      <p:ext uri="{BB962C8B-B14F-4D97-AF65-F5344CB8AC3E}">
        <p14:creationId xmlns:p14="http://schemas.microsoft.com/office/powerpoint/2010/main" val="370453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92D7-B351-4446-8A75-746A4B381958}"/>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7C8AF404-4FA7-4F79-9CEE-729B62C48369}"/>
              </a:ext>
            </a:extLst>
          </p:cNvPr>
          <p:cNvSpPr>
            <a:spLocks noGrp="1"/>
          </p:cNvSpPr>
          <p:nvPr>
            <p:ph idx="1"/>
          </p:nvPr>
        </p:nvSpPr>
        <p:spPr/>
        <p:txBody>
          <a:bodyPr/>
          <a:lstStyle/>
          <a:p>
            <a:pPr marL="0" indent="0" algn="ctr">
              <a:buNone/>
            </a:pPr>
            <a:r>
              <a:rPr lang="en-US">
                <a:hlinkClick r:id="rId3"/>
              </a:rPr>
              <a:t>An Overview of the Resource Typing Library Tool – YouTube</a:t>
            </a:r>
            <a:endParaRPr lang="en-US"/>
          </a:p>
          <a:p>
            <a:pPr marL="0" indent="0" algn="ctr">
              <a:buNone/>
            </a:pPr>
            <a:r>
              <a:rPr lang="en-US"/>
              <a:t>(https://youtu.be/a-uA9_l9CAo)</a:t>
            </a:r>
          </a:p>
          <a:p>
            <a:pPr marL="0" indent="0" algn="ctr">
              <a:buNone/>
            </a:pPr>
            <a:endParaRPr lang="en-US"/>
          </a:p>
          <a:p>
            <a:pPr marL="0" indent="0" algn="ctr">
              <a:buNone/>
            </a:pPr>
            <a:r>
              <a:rPr lang="en-US">
                <a:hlinkClick r:id="rId4"/>
              </a:rPr>
              <a:t>Help – RTLT (fema.gov)</a:t>
            </a:r>
            <a:endParaRPr lang="en-US"/>
          </a:p>
          <a:p>
            <a:pPr marL="0" indent="0" algn="ctr">
              <a:buNone/>
            </a:pPr>
            <a:r>
              <a:rPr lang="en-US"/>
              <a:t>(https://tinyurl.com/s2ak458a)</a:t>
            </a:r>
          </a:p>
        </p:txBody>
      </p:sp>
    </p:spTree>
    <p:extLst>
      <p:ext uri="{BB962C8B-B14F-4D97-AF65-F5344CB8AC3E}">
        <p14:creationId xmlns:p14="http://schemas.microsoft.com/office/powerpoint/2010/main" val="38450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NIMS Course Consistency</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r>
              <a:rPr lang="en-US">
                <a:latin typeface="Arial" panose="020B0604020202020204" pitchFamily="34" charset="0"/>
                <a:cs typeface="Arial" panose="020B0604020202020204" pitchFamily="34" charset="0"/>
              </a:rPr>
              <a:t>Review course materials for inclusion of any of the NIMS elements</a:t>
            </a:r>
          </a:p>
          <a:p>
            <a:r>
              <a:rPr lang="en-US">
                <a:latin typeface="Arial" panose="020B0604020202020204" pitchFamily="34" charset="0"/>
                <a:cs typeface="Arial" panose="020B0604020202020204" pitchFamily="34" charset="0"/>
              </a:rPr>
              <a:t>Review course materials for these elements to ensure:</a:t>
            </a:r>
          </a:p>
          <a:p>
            <a:pPr lvl="1"/>
            <a:r>
              <a:rPr lang="en-US">
                <a:latin typeface="Arial" panose="020B0604020202020204" pitchFamily="34" charset="0"/>
                <a:cs typeface="Arial" panose="020B0604020202020204" pitchFamily="34" charset="0"/>
              </a:rPr>
              <a:t>The materials </a:t>
            </a:r>
            <a:r>
              <a:rPr lang="en-US" u="sng">
                <a:latin typeface="Arial" panose="020B0604020202020204" pitchFamily="34" charset="0"/>
                <a:cs typeface="Arial" panose="020B0604020202020204" pitchFamily="34" charset="0"/>
              </a:rPr>
              <a:t>have been updated </a:t>
            </a:r>
            <a:r>
              <a:rPr lang="en-US">
                <a:latin typeface="Arial" panose="020B0604020202020204" pitchFamily="34" charset="0"/>
                <a:cs typeface="Arial" panose="020B0604020202020204" pitchFamily="34" charset="0"/>
              </a:rPr>
              <a:t>with the 2017 NIMS Doctrine, as appropriate</a:t>
            </a:r>
          </a:p>
          <a:p>
            <a:pPr lvl="1"/>
            <a:r>
              <a:rPr lang="en-US">
                <a:latin typeface="Arial" panose="020B0604020202020204" pitchFamily="34" charset="0"/>
                <a:cs typeface="Arial" panose="020B0604020202020204" pitchFamily="34" charset="0"/>
              </a:rPr>
              <a:t>The applicable content </a:t>
            </a:r>
            <a:r>
              <a:rPr lang="en-US" u="sng">
                <a:latin typeface="Arial" panose="020B0604020202020204" pitchFamily="34" charset="0"/>
                <a:cs typeface="Arial" panose="020B0604020202020204" pitchFamily="34" charset="0"/>
              </a:rPr>
              <a:t>is consistent </a:t>
            </a:r>
            <a:r>
              <a:rPr lang="en-US">
                <a:latin typeface="Arial" panose="020B0604020202020204" pitchFamily="34" charset="0"/>
                <a:cs typeface="Arial" panose="020B0604020202020204" pitchFamily="34" charset="0"/>
              </a:rPr>
              <a:t>with the 2017 NIMS Doctrine</a:t>
            </a:r>
          </a:p>
          <a:p>
            <a:pPr lvl="1"/>
            <a:r>
              <a:rPr lang="en-US">
                <a:latin typeface="Arial" panose="020B0604020202020204" pitchFamily="34" charset="0"/>
                <a:cs typeface="Arial" panose="020B0604020202020204" pitchFamily="34" charset="0"/>
              </a:rPr>
              <a:t>NIMS content </a:t>
            </a:r>
            <a:r>
              <a:rPr lang="en-US" u="sng">
                <a:latin typeface="Arial" panose="020B0604020202020204" pitchFamily="34" charset="0"/>
                <a:cs typeface="Arial" panose="020B0604020202020204" pitchFamily="34" charset="0"/>
              </a:rPr>
              <a:t>is included</a:t>
            </a:r>
            <a:r>
              <a:rPr lang="en-US">
                <a:latin typeface="Arial" panose="020B0604020202020204" pitchFamily="34" charset="0"/>
                <a:cs typeface="Arial" panose="020B0604020202020204" pitchFamily="34" charset="0"/>
              </a:rPr>
              <a:t>, </a:t>
            </a:r>
            <a:r>
              <a:rPr lang="en-US" u="sng">
                <a:latin typeface="Arial" panose="020B0604020202020204" pitchFamily="34" charset="0"/>
                <a:cs typeface="Arial" panose="020B0604020202020204" pitchFamily="34" charset="0"/>
              </a:rPr>
              <a:t>if it is integral </a:t>
            </a:r>
            <a:r>
              <a:rPr lang="en-US">
                <a:latin typeface="Arial" panose="020B0604020202020204" pitchFamily="34" charset="0"/>
                <a:cs typeface="Arial" panose="020B0604020202020204" pitchFamily="34" charset="0"/>
              </a:rPr>
              <a:t>to the course goals and objectives</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5485368A-D99A-4100-99AB-7A52565B2407}"/>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92091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NIMS Review Example 1</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normAutofit fontScale="70000" lnSpcReduction="20000"/>
          </a:bodyPr>
          <a:lstStyle/>
          <a:p>
            <a:pPr marL="0" indent="0">
              <a:buNone/>
            </a:pPr>
            <a:r>
              <a:rPr lang="en-US" b="1">
                <a:latin typeface="Arial" panose="020B0604020202020204" pitchFamily="34" charset="0"/>
                <a:cs typeface="Arial" panose="020B0604020202020204" pitchFamily="34" charset="0"/>
              </a:rPr>
              <a:t>Course Title</a:t>
            </a:r>
            <a:r>
              <a:rPr lang="en-US">
                <a:latin typeface="Arial" panose="020B0604020202020204" pitchFamily="34" charset="0"/>
                <a:cs typeface="Arial" panose="020B0604020202020204" pitchFamily="34" charset="0"/>
              </a:rPr>
              <a:t>: Intermediate Emergency Operations Center Functions</a:t>
            </a:r>
          </a:p>
          <a:p>
            <a:pPr marL="0" indent="0">
              <a:buNone/>
            </a:pPr>
            <a:endParaRPr lang="en-US">
              <a:latin typeface="Arial" panose="020B0604020202020204" pitchFamily="34" charset="0"/>
              <a:cs typeface="Arial" panose="020B0604020202020204" pitchFamily="34" charset="0"/>
            </a:endParaRPr>
          </a:p>
          <a:p>
            <a:pPr marL="0" indent="0" algn="l">
              <a:buNone/>
            </a:pPr>
            <a:r>
              <a:rPr lang="en-US" b="1" i="0">
                <a:solidFill>
                  <a:srgbClr val="333333"/>
                </a:solidFill>
                <a:effectLst/>
                <a:latin typeface="Arial" panose="020B0604020202020204" pitchFamily="34" charset="0"/>
                <a:cs typeface="Arial" panose="020B0604020202020204" pitchFamily="34" charset="0"/>
              </a:rPr>
              <a:t>Course Objectives:</a:t>
            </a:r>
          </a:p>
          <a:p>
            <a:pPr algn="l">
              <a:buFont typeface="Arial" panose="020B0604020202020204" pitchFamily="34" charset="0"/>
              <a:buChar char="•"/>
            </a:pPr>
            <a:r>
              <a:rPr lang="en-US" b="0" i="0">
                <a:solidFill>
                  <a:srgbClr val="333333"/>
                </a:solidFill>
                <a:effectLst/>
                <a:latin typeface="Helvetica Neue"/>
              </a:rPr>
              <a:t>Explain the EOC’s critical link to the other NIMS Command and Coordination Structures.</a:t>
            </a:r>
          </a:p>
          <a:p>
            <a:pPr algn="l">
              <a:buFont typeface="Arial" panose="020B0604020202020204" pitchFamily="34" charset="0"/>
              <a:buChar char="•"/>
            </a:pPr>
            <a:r>
              <a:rPr lang="en-US" b="0" i="0">
                <a:solidFill>
                  <a:srgbClr val="333333"/>
                </a:solidFill>
                <a:effectLst/>
                <a:latin typeface="Helvetica Neue"/>
              </a:rPr>
              <a:t>Identify EOC staffing solutions by aligning EOC Skillsets to common EOC structures.</a:t>
            </a:r>
          </a:p>
          <a:p>
            <a:pPr algn="l">
              <a:buFont typeface="Arial" panose="020B0604020202020204" pitchFamily="34" charset="0"/>
              <a:buChar char="•"/>
            </a:pPr>
            <a:r>
              <a:rPr lang="en-US" b="0" i="0">
                <a:solidFill>
                  <a:srgbClr val="333333"/>
                </a:solidFill>
                <a:effectLst/>
                <a:latin typeface="Helvetica Neue"/>
              </a:rPr>
              <a:t>Explain the planning, operational and resourcing functions of the EOC.</a:t>
            </a:r>
          </a:p>
          <a:p>
            <a:pPr algn="l">
              <a:buFont typeface="Arial" panose="020B0604020202020204" pitchFamily="34" charset="0"/>
              <a:buChar char="•"/>
            </a:pPr>
            <a:r>
              <a:rPr lang="en-US" b="0" i="0">
                <a:solidFill>
                  <a:srgbClr val="333333"/>
                </a:solidFill>
                <a:effectLst/>
                <a:latin typeface="Helvetica Neue"/>
              </a:rPr>
              <a:t>Using a scenario, identify the essential elements of information (EEI) that support EOC decision making and information sharing.</a:t>
            </a:r>
          </a:p>
          <a:p>
            <a:pPr algn="l">
              <a:buFont typeface="Arial" panose="020B0604020202020204" pitchFamily="34" charset="0"/>
              <a:buChar char="•"/>
            </a:pPr>
            <a:r>
              <a:rPr lang="en-US" b="0" i="0">
                <a:solidFill>
                  <a:srgbClr val="333333"/>
                </a:solidFill>
                <a:effectLst/>
                <a:latin typeface="Helvetica Neue"/>
              </a:rPr>
              <a:t>Using a scenario identify changes in EOC activation level, staffing, resources and information requirements for an expanding incident.</a:t>
            </a:r>
          </a:p>
          <a:p>
            <a:pPr algn="l">
              <a:buFont typeface="Arial" panose="020B0604020202020204" pitchFamily="34" charset="0"/>
              <a:buChar char="•"/>
            </a:pPr>
            <a:r>
              <a:rPr lang="en-US" b="0" i="0">
                <a:solidFill>
                  <a:srgbClr val="333333"/>
                </a:solidFill>
                <a:effectLst/>
                <a:latin typeface="Helvetica Neue"/>
              </a:rPr>
              <a:t>Identify the role of an EOC during the transition to recovery.</a:t>
            </a:r>
          </a:p>
          <a:p>
            <a:pPr algn="l">
              <a:buFont typeface="Arial" panose="020B0604020202020204" pitchFamily="34" charset="0"/>
              <a:buChar char="•"/>
            </a:pPr>
            <a:r>
              <a:rPr lang="en-US" b="0" i="0">
                <a:solidFill>
                  <a:srgbClr val="333333"/>
                </a:solidFill>
                <a:effectLst/>
                <a:latin typeface="Helvetica Neue"/>
              </a:rPr>
              <a:t>Explain the location, design, equipment and technology considerations for the EOC.</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79E5C21D-84F0-457F-98B4-FC99E6C3EE24}"/>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88294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0E23-0E88-47CF-82AF-95050D70191F}"/>
              </a:ext>
            </a:extLst>
          </p:cNvPr>
          <p:cNvSpPr>
            <a:spLocks noGrp="1"/>
          </p:cNvSpPr>
          <p:nvPr>
            <p:ph type="title"/>
          </p:nvPr>
        </p:nvSpPr>
        <p:spPr>
          <a:xfrm>
            <a:off x="838200" y="111452"/>
            <a:ext cx="10515600" cy="1172977"/>
          </a:xfrm>
        </p:spPr>
        <p:txBody>
          <a:bodyPr/>
          <a:lstStyle/>
          <a:p>
            <a:r>
              <a:rPr lang="en-US">
                <a:solidFill>
                  <a:srgbClr val="002060"/>
                </a:solidFill>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722DEDA7-67B6-4D04-B405-5B90B11E9E9E}"/>
              </a:ext>
            </a:extLst>
          </p:cNvPr>
          <p:cNvSpPr>
            <a:spLocks noGrp="1"/>
          </p:cNvSpPr>
          <p:nvPr>
            <p:ph idx="1"/>
          </p:nvPr>
        </p:nvSpPr>
        <p:spPr>
          <a:xfrm>
            <a:off x="838200" y="1406453"/>
            <a:ext cx="10515600" cy="4351338"/>
          </a:xfrm>
        </p:spPr>
        <p:txBody>
          <a:bodyPr>
            <a:normAutofit/>
          </a:bodyPr>
          <a:lstStyle/>
          <a:p>
            <a:r>
              <a:rPr lang="en-US">
                <a:latin typeface="Arial" panose="020B0604020202020204" pitchFamily="34" charset="0"/>
                <a:cs typeface="Arial" panose="020B0604020202020204" pitchFamily="34" charset="0"/>
              </a:rPr>
              <a:t>Welcome</a:t>
            </a:r>
          </a:p>
          <a:p>
            <a:r>
              <a:rPr lang="en-US">
                <a:latin typeface="Arial" panose="020B0604020202020204" pitchFamily="34" charset="0"/>
                <a:cs typeface="Arial" panose="020B0604020202020204" pitchFamily="34" charset="0"/>
              </a:rPr>
              <a:t>Purpose of Webinar</a:t>
            </a:r>
          </a:p>
          <a:p>
            <a:r>
              <a:rPr lang="en-US">
                <a:latin typeface="Arial" panose="020B0604020202020204" pitchFamily="34" charset="0"/>
                <a:cs typeface="Arial" panose="020B0604020202020204" pitchFamily="34" charset="0"/>
              </a:rPr>
              <a:t>Speakers Introduction</a:t>
            </a:r>
          </a:p>
          <a:p>
            <a:r>
              <a:rPr lang="en-US">
                <a:latin typeface="Arial" panose="020B0604020202020204" pitchFamily="34" charset="0"/>
                <a:cs typeface="Arial" panose="020B0604020202020204" pitchFamily="34" charset="0"/>
              </a:rPr>
              <a:t>Overview of the NIMS components</a:t>
            </a:r>
          </a:p>
          <a:p>
            <a:r>
              <a:rPr lang="en-US">
                <a:latin typeface="Arial" panose="020B0604020202020204" pitchFamily="34" charset="0"/>
                <a:cs typeface="Arial" panose="020B0604020202020204" pitchFamily="34" charset="0"/>
              </a:rPr>
              <a:t>Spotlight on the NIMS Resource Typing Library Tool</a:t>
            </a:r>
          </a:p>
          <a:p>
            <a:r>
              <a:rPr lang="en-US">
                <a:latin typeface="Arial" panose="020B0604020202020204" pitchFamily="34" charset="0"/>
                <a:cs typeface="Arial" panose="020B0604020202020204" pitchFamily="34" charset="0"/>
              </a:rPr>
              <a:t>Overview of the NIMS Course Review Process</a:t>
            </a:r>
            <a:endParaRPr lang="en-US"/>
          </a:p>
        </p:txBody>
      </p:sp>
      <p:pic>
        <p:nvPicPr>
          <p:cNvPr id="4" name="Picture 3">
            <a:extLst>
              <a:ext uri="{FF2B5EF4-FFF2-40B4-BE49-F238E27FC236}">
                <a16:creationId xmlns:a16="http://schemas.microsoft.com/office/drawing/2014/main" id="{F2EB070E-48D3-4836-8F2D-FF9D191862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9116" y="5879815"/>
            <a:ext cx="2194750" cy="743776"/>
          </a:xfrm>
          <a:prstGeom prst="rect">
            <a:avLst/>
          </a:prstGeom>
        </p:spPr>
      </p:pic>
      <p:pic>
        <p:nvPicPr>
          <p:cNvPr id="7" name="Picture 16" descr="U.S. Department of Homeland Security seal with the Federal Emergency Management Agency word mark." title="Image">
            <a:extLst>
              <a:ext uri="{FF2B5EF4-FFF2-40B4-BE49-F238E27FC236}">
                <a16:creationId xmlns:a16="http://schemas.microsoft.com/office/drawing/2014/main" id="{40BC8920-C7EB-4221-95DD-9EA0759F3CA8}"/>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203405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NIMS Review Example 1, continued</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30033"/>
            <a:ext cx="10515600" cy="4351338"/>
          </a:xfrm>
        </p:spPr>
        <p:txBody>
          <a:bodyPr>
            <a:normAutofit lnSpcReduction="10000"/>
          </a:bodyPr>
          <a:lstStyle/>
          <a:p>
            <a:pPr marL="0" indent="0">
              <a:buNone/>
            </a:pPr>
            <a:r>
              <a:rPr lang="en-US" b="0" i="0">
                <a:solidFill>
                  <a:srgbClr val="333333"/>
                </a:solidFill>
                <a:effectLst/>
                <a:latin typeface="Helvetica Neue"/>
              </a:rPr>
              <a:t>Poll Questions:</a:t>
            </a:r>
          </a:p>
          <a:p>
            <a:pPr marL="514350" indent="-514350">
              <a:buAutoNum type="arabicPeriod"/>
            </a:pPr>
            <a:r>
              <a:rPr lang="en-US">
                <a:solidFill>
                  <a:srgbClr val="333333"/>
                </a:solidFill>
                <a:latin typeface="Helvetica Neue"/>
              </a:rPr>
              <a:t>Based on the Objectives, do you think this course will have elements that should be consistent with the 2017 NIMS Doctrine?</a:t>
            </a:r>
          </a:p>
          <a:p>
            <a:pPr marL="514350" indent="-514350">
              <a:buAutoNum type="arabicPeriod"/>
            </a:pPr>
            <a:r>
              <a:rPr lang="en-US" b="0" i="0">
                <a:solidFill>
                  <a:srgbClr val="333333"/>
                </a:solidFill>
                <a:effectLst/>
                <a:latin typeface="Helvetica Neue"/>
              </a:rPr>
              <a:t>If so, which elements will likely be required to be reviewed in this course?</a:t>
            </a:r>
          </a:p>
          <a:p>
            <a:pPr marL="457200" lvl="1" indent="0">
              <a:buNone/>
            </a:pPr>
            <a:r>
              <a:rPr lang="en-US">
                <a:solidFill>
                  <a:srgbClr val="333333"/>
                </a:solidFill>
                <a:latin typeface="Helvetica Neue"/>
              </a:rPr>
              <a:t>A. Fundamental Principles</a:t>
            </a:r>
          </a:p>
          <a:p>
            <a:pPr marL="457200" lvl="1" indent="0">
              <a:buNone/>
            </a:pPr>
            <a:r>
              <a:rPr lang="en-US">
                <a:solidFill>
                  <a:srgbClr val="333333"/>
                </a:solidFill>
                <a:latin typeface="Helvetica Neue"/>
              </a:rPr>
              <a:t>B. Resource Management</a:t>
            </a:r>
          </a:p>
          <a:p>
            <a:pPr marL="457200" lvl="1" indent="0">
              <a:buNone/>
            </a:pPr>
            <a:r>
              <a:rPr lang="en-US">
                <a:solidFill>
                  <a:srgbClr val="333333"/>
                </a:solidFill>
                <a:latin typeface="Helvetica Neue"/>
              </a:rPr>
              <a:t>C. Resource Management – Resource Typing</a:t>
            </a:r>
          </a:p>
          <a:p>
            <a:pPr marL="457200" lvl="1" indent="0">
              <a:buNone/>
            </a:pPr>
            <a:r>
              <a:rPr lang="en-US">
                <a:solidFill>
                  <a:srgbClr val="333333"/>
                </a:solidFill>
                <a:latin typeface="Helvetica Neue"/>
              </a:rPr>
              <a:t>D. Command and Coordination</a:t>
            </a:r>
          </a:p>
          <a:p>
            <a:pPr marL="457200" lvl="1" indent="0">
              <a:buNone/>
            </a:pPr>
            <a:r>
              <a:rPr lang="en-US">
                <a:solidFill>
                  <a:srgbClr val="333333"/>
                </a:solidFill>
                <a:latin typeface="Helvetica Neue"/>
              </a:rPr>
              <a:t>E. Communication and Information Management</a:t>
            </a:r>
          </a:p>
          <a:p>
            <a:pPr marL="971550" lvl="1" indent="-514350">
              <a:buAutoNum type="arabicPeriod"/>
            </a:pPr>
            <a:endParaRPr lang="en-US" b="0" i="0">
              <a:solidFill>
                <a:srgbClr val="333333"/>
              </a:solidFill>
              <a:effectLst/>
              <a:latin typeface="Helvetica Neue"/>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3F8C42C0-5DE7-477A-8197-96306B60776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316047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NIMS Review Example 2</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81027"/>
            <a:ext cx="10515600" cy="4595936"/>
          </a:xfrm>
        </p:spPr>
        <p:txBody>
          <a:bodyPr>
            <a:normAutofit/>
          </a:bodyPr>
          <a:lstStyle/>
          <a:p>
            <a:pPr marL="0" indent="0">
              <a:buNone/>
            </a:pPr>
            <a:r>
              <a:rPr lang="en-US" sz="1600" b="1">
                <a:latin typeface="Arial" panose="020B0604020202020204" pitchFamily="34" charset="0"/>
                <a:cs typeface="Arial" panose="020B0604020202020204" pitchFamily="34" charset="0"/>
              </a:rPr>
              <a:t>Course Title</a:t>
            </a:r>
            <a:r>
              <a:rPr lang="en-US" sz="1600">
                <a:latin typeface="Arial" panose="020B0604020202020204" pitchFamily="34" charset="0"/>
                <a:cs typeface="Arial" panose="020B0604020202020204" pitchFamily="34" charset="0"/>
              </a:rPr>
              <a:t>: Mass Fatality Operations</a:t>
            </a:r>
          </a:p>
          <a:p>
            <a:pPr marL="0" indent="0" algn="l">
              <a:buNone/>
            </a:pPr>
            <a:r>
              <a:rPr lang="en-US" sz="1600" b="1" i="0">
                <a:solidFill>
                  <a:srgbClr val="333333"/>
                </a:solidFill>
                <a:effectLst/>
                <a:latin typeface="Arial" panose="020B0604020202020204" pitchFamily="34" charset="0"/>
                <a:cs typeface="Arial" panose="020B0604020202020204" pitchFamily="34" charset="0"/>
              </a:rPr>
              <a:t>Course Objectives:</a:t>
            </a:r>
          </a:p>
          <a:p>
            <a:pPr algn="l">
              <a:buFont typeface="Arial" panose="020B0604020202020204" pitchFamily="34" charset="0"/>
              <a:buChar char="•"/>
            </a:pPr>
            <a:r>
              <a:rPr lang="en-US" sz="1600" b="0" i="0">
                <a:solidFill>
                  <a:srgbClr val="333333"/>
                </a:solidFill>
                <a:effectLst/>
                <a:latin typeface="Helvetica Neue"/>
              </a:rPr>
              <a:t>Describe the critical operational activities:</a:t>
            </a:r>
          </a:p>
          <a:p>
            <a:pPr lvl="1"/>
            <a:r>
              <a:rPr lang="en-US" sz="1400" b="0" i="0">
                <a:solidFill>
                  <a:srgbClr val="333333"/>
                </a:solidFill>
                <a:effectLst/>
                <a:latin typeface="Helvetica Neue"/>
              </a:rPr>
              <a:t>Notification</a:t>
            </a:r>
          </a:p>
          <a:p>
            <a:pPr lvl="1"/>
            <a:r>
              <a:rPr lang="en-US" sz="1400" b="0" i="0">
                <a:solidFill>
                  <a:srgbClr val="333333"/>
                </a:solidFill>
                <a:effectLst/>
                <a:latin typeface="Helvetica Neue"/>
              </a:rPr>
              <a:t>Staging</a:t>
            </a:r>
          </a:p>
          <a:p>
            <a:pPr lvl="1"/>
            <a:r>
              <a:rPr lang="en-US" sz="1400" b="0" i="0">
                <a:solidFill>
                  <a:srgbClr val="333333"/>
                </a:solidFill>
                <a:effectLst/>
                <a:latin typeface="Helvetica Neue"/>
              </a:rPr>
              <a:t>Search and recovery</a:t>
            </a:r>
          </a:p>
          <a:p>
            <a:pPr lvl="1"/>
            <a:r>
              <a:rPr lang="en-US" sz="1400" b="0" i="0">
                <a:solidFill>
                  <a:srgbClr val="333333"/>
                </a:solidFill>
                <a:effectLst/>
                <a:latin typeface="Helvetica Neue"/>
              </a:rPr>
              <a:t>Morgue operations</a:t>
            </a:r>
          </a:p>
          <a:p>
            <a:pPr lvl="1"/>
            <a:r>
              <a:rPr lang="en-US" sz="1400" b="0" i="0">
                <a:solidFill>
                  <a:srgbClr val="333333"/>
                </a:solidFill>
                <a:effectLst/>
                <a:latin typeface="Helvetica Neue"/>
              </a:rPr>
              <a:t>Media relations</a:t>
            </a:r>
          </a:p>
          <a:p>
            <a:pPr lvl="1"/>
            <a:r>
              <a:rPr lang="en-US" sz="1400" b="0" i="0">
                <a:solidFill>
                  <a:srgbClr val="333333"/>
                </a:solidFill>
                <a:effectLst/>
                <a:latin typeface="Helvetica Neue"/>
              </a:rPr>
              <a:t>Family assistance</a:t>
            </a:r>
          </a:p>
          <a:p>
            <a:pPr algn="l">
              <a:buFont typeface="Arial" panose="020B0604020202020204" pitchFamily="34" charset="0"/>
              <a:buChar char="•"/>
            </a:pPr>
            <a:r>
              <a:rPr lang="en-US" sz="1600" b="0" i="0">
                <a:solidFill>
                  <a:srgbClr val="333333"/>
                </a:solidFill>
                <a:effectLst/>
                <a:latin typeface="Helvetica Neue"/>
              </a:rPr>
              <a:t>Explain how the Family Assistance Center is used to support families and to aid identification of the deceased.</a:t>
            </a:r>
          </a:p>
          <a:p>
            <a:pPr algn="l">
              <a:buFont typeface="Arial" panose="020B0604020202020204" pitchFamily="34" charset="0"/>
              <a:buChar char="•"/>
            </a:pPr>
            <a:r>
              <a:rPr lang="en-US" sz="1600" b="0" i="0">
                <a:solidFill>
                  <a:srgbClr val="333333"/>
                </a:solidFill>
                <a:effectLst/>
                <a:latin typeface="Helvetica Neue"/>
              </a:rPr>
              <a:t>Identify the requirements to ensure that the psychological needs of morgue personnel are addressed.</a:t>
            </a:r>
          </a:p>
          <a:p>
            <a:pPr algn="l">
              <a:buFont typeface="Arial" panose="020B0604020202020204" pitchFamily="34" charset="0"/>
              <a:buChar char="•"/>
            </a:pPr>
            <a:r>
              <a:rPr lang="en-US" sz="1600" b="0" i="0">
                <a:solidFill>
                  <a:srgbClr val="333333"/>
                </a:solidFill>
                <a:effectLst/>
                <a:latin typeface="Helvetica Neue"/>
              </a:rPr>
              <a:t>Recognize the importance of Critical Incident Stress Debriefings for responders at a mass fatalities incident.</a:t>
            </a:r>
          </a:p>
          <a:p>
            <a:pPr algn="l">
              <a:buFont typeface="Arial" panose="020B0604020202020204" pitchFamily="34" charset="0"/>
              <a:buChar char="•"/>
            </a:pPr>
            <a:r>
              <a:rPr lang="en-US" sz="1600" b="0" i="0">
                <a:solidFill>
                  <a:srgbClr val="333333"/>
                </a:solidFill>
                <a:effectLst/>
                <a:latin typeface="Helvetica Neue"/>
              </a:rPr>
              <a:t>Identify the resources that are available during a mass fatalities incident and describe their roles and responsibilities.</a:t>
            </a:r>
          </a:p>
          <a:p>
            <a:pPr algn="l">
              <a:buFont typeface="Arial" panose="020B0604020202020204" pitchFamily="34" charset="0"/>
              <a:buChar char="•"/>
            </a:pPr>
            <a:r>
              <a:rPr lang="en-US" sz="1600" b="0" i="0">
                <a:solidFill>
                  <a:srgbClr val="333333"/>
                </a:solidFill>
                <a:effectLst/>
                <a:latin typeface="Helvetica Neue"/>
              </a:rPr>
              <a:t>Apply the principles of ICS to a simulated incident.</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51922" y="5933915"/>
            <a:ext cx="2039699" cy="691231"/>
          </a:xfrm>
          <a:prstGeom prst="rect">
            <a:avLst/>
          </a:prstGeom>
        </p:spPr>
      </p:pic>
      <p:pic>
        <p:nvPicPr>
          <p:cNvPr id="7" name="Picture 16">
            <a:extLst>
              <a:ext uri="{FF2B5EF4-FFF2-40B4-BE49-F238E27FC236}">
                <a16:creationId xmlns:a16="http://schemas.microsoft.com/office/drawing/2014/main" id="{8F3E0E99-7C6A-45C7-8ED7-D2B3B1B66A01}"/>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6056671"/>
            <a:ext cx="1642578" cy="571142"/>
          </a:xfrm>
          <a:prstGeom prst="rect">
            <a:avLst/>
          </a:prstGeom>
          <a:noFill/>
          <a:ln>
            <a:noFill/>
          </a:ln>
        </p:spPr>
      </p:pic>
    </p:spTree>
    <p:extLst>
      <p:ext uri="{BB962C8B-B14F-4D97-AF65-F5344CB8AC3E}">
        <p14:creationId xmlns:p14="http://schemas.microsoft.com/office/powerpoint/2010/main" val="185746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NIMS Review Example 2, continued</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30033"/>
            <a:ext cx="10515600" cy="4351338"/>
          </a:xfrm>
        </p:spPr>
        <p:txBody>
          <a:bodyPr>
            <a:normAutofit/>
          </a:bodyPr>
          <a:lstStyle/>
          <a:p>
            <a:pPr marL="0" indent="0">
              <a:buNone/>
            </a:pPr>
            <a:r>
              <a:rPr lang="en-US" b="0" i="0">
                <a:solidFill>
                  <a:srgbClr val="333333"/>
                </a:solidFill>
                <a:effectLst/>
                <a:latin typeface="Helvetica Neue"/>
              </a:rPr>
              <a:t>Poll Questions:</a:t>
            </a:r>
          </a:p>
          <a:p>
            <a:pPr marL="514350" indent="-514350">
              <a:buAutoNum type="arabicPeriod"/>
            </a:pPr>
            <a:r>
              <a:rPr lang="en-US">
                <a:solidFill>
                  <a:srgbClr val="333333"/>
                </a:solidFill>
                <a:latin typeface="Helvetica Neue"/>
              </a:rPr>
              <a:t>Based on the Objectives, do you think this course will have elements that should be consistent with the NIMS 2017 Doctrine?</a:t>
            </a:r>
          </a:p>
          <a:p>
            <a:pPr marL="514350" indent="-514350">
              <a:buAutoNum type="arabicPeriod"/>
            </a:pPr>
            <a:r>
              <a:rPr lang="en-US" b="0" i="0">
                <a:solidFill>
                  <a:srgbClr val="333333"/>
                </a:solidFill>
                <a:effectLst/>
                <a:latin typeface="Helvetica Neue"/>
              </a:rPr>
              <a:t>If so, which elements will likely be referenced in this course?</a:t>
            </a:r>
          </a:p>
          <a:p>
            <a:pPr marL="457200" lvl="1" indent="0">
              <a:buNone/>
            </a:pPr>
            <a:r>
              <a:rPr lang="en-US">
                <a:solidFill>
                  <a:srgbClr val="333333"/>
                </a:solidFill>
                <a:latin typeface="Helvetica Neue"/>
              </a:rPr>
              <a:t>A. Fundamental Principles</a:t>
            </a:r>
          </a:p>
          <a:p>
            <a:pPr marL="457200" lvl="1" indent="0">
              <a:buNone/>
            </a:pPr>
            <a:r>
              <a:rPr lang="en-US">
                <a:solidFill>
                  <a:srgbClr val="333333"/>
                </a:solidFill>
                <a:latin typeface="Helvetica Neue"/>
              </a:rPr>
              <a:t>B. Resource Management</a:t>
            </a:r>
          </a:p>
          <a:p>
            <a:pPr marL="457200" lvl="1" indent="0">
              <a:buNone/>
            </a:pPr>
            <a:r>
              <a:rPr lang="en-US">
                <a:solidFill>
                  <a:srgbClr val="333333"/>
                </a:solidFill>
                <a:latin typeface="Helvetica Neue"/>
              </a:rPr>
              <a:t>C. Resource Management – Resource Typing</a:t>
            </a:r>
          </a:p>
          <a:p>
            <a:pPr marL="457200" lvl="1" indent="0">
              <a:buNone/>
            </a:pPr>
            <a:r>
              <a:rPr lang="en-US">
                <a:solidFill>
                  <a:srgbClr val="333333"/>
                </a:solidFill>
                <a:latin typeface="Helvetica Neue"/>
              </a:rPr>
              <a:t>D. Command and Coordination</a:t>
            </a:r>
          </a:p>
          <a:p>
            <a:pPr marL="457200" lvl="1" indent="0">
              <a:buNone/>
            </a:pPr>
            <a:r>
              <a:rPr lang="en-US">
                <a:solidFill>
                  <a:srgbClr val="333333"/>
                </a:solidFill>
                <a:latin typeface="Helvetica Neue"/>
              </a:rPr>
              <a:t>E. Communication and Information Management</a:t>
            </a:r>
          </a:p>
          <a:p>
            <a:pPr marL="971550" lvl="1" indent="-514350">
              <a:buAutoNum type="arabicPeriod"/>
            </a:pPr>
            <a:endParaRPr lang="en-US" b="0" i="0">
              <a:solidFill>
                <a:srgbClr val="333333"/>
              </a:solidFill>
              <a:effectLst/>
              <a:latin typeface="Helvetica Neue"/>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9BDE652A-13C5-46F8-A675-558A11E8BD93}"/>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65609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NIMS Review Example 3</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30033"/>
            <a:ext cx="10515600" cy="4351338"/>
          </a:xfrm>
        </p:spPr>
        <p:txBody>
          <a:bodyPr>
            <a:normAutofit/>
          </a:bodyPr>
          <a:lstStyle/>
          <a:p>
            <a:pPr marL="0" indent="0">
              <a:buNone/>
            </a:pPr>
            <a:r>
              <a:rPr lang="en-US" sz="2800" b="1">
                <a:latin typeface="Arial" panose="020B0604020202020204" pitchFamily="34" charset="0"/>
                <a:cs typeface="Arial" panose="020B0604020202020204" pitchFamily="34" charset="0"/>
              </a:rPr>
              <a:t>Course Title</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Hazus</a:t>
            </a:r>
            <a:r>
              <a:rPr lang="en-US" sz="2800">
                <a:latin typeface="Arial" panose="020B0604020202020204" pitchFamily="34" charset="0"/>
                <a:cs typeface="Arial" panose="020B0604020202020204" pitchFamily="34" charset="0"/>
              </a:rPr>
              <a:t> for Flood</a:t>
            </a:r>
          </a:p>
          <a:p>
            <a:pPr marL="0" indent="0" algn="l">
              <a:buNone/>
            </a:pPr>
            <a:r>
              <a:rPr lang="en-US" sz="2800" b="1" i="0">
                <a:solidFill>
                  <a:srgbClr val="333333"/>
                </a:solidFill>
                <a:effectLst/>
                <a:latin typeface="Arial" panose="020B0604020202020204" pitchFamily="34" charset="0"/>
                <a:cs typeface="Arial" panose="020B0604020202020204" pitchFamily="34" charset="0"/>
              </a:rPr>
              <a:t>Course Objectives:</a:t>
            </a:r>
          </a:p>
          <a:p>
            <a:pPr algn="l">
              <a:buFont typeface="Arial" panose="020B0604020202020204" pitchFamily="34" charset="0"/>
              <a:buChar char="•"/>
            </a:pPr>
            <a:r>
              <a:rPr lang="en-US" b="0" i="0">
                <a:solidFill>
                  <a:srgbClr val="333333"/>
                </a:solidFill>
                <a:effectLst/>
                <a:latin typeface="Helvetica Neue"/>
              </a:rPr>
              <a:t>Explain the key components of the methodology employed in the </a:t>
            </a:r>
            <a:r>
              <a:rPr lang="en-US" b="0" i="0" err="1">
                <a:solidFill>
                  <a:srgbClr val="333333"/>
                </a:solidFill>
                <a:effectLst/>
                <a:latin typeface="Helvetica Neue"/>
              </a:rPr>
              <a:t>Hazus</a:t>
            </a:r>
            <a:r>
              <a:rPr lang="en-US" b="0" i="0">
                <a:solidFill>
                  <a:srgbClr val="333333"/>
                </a:solidFill>
                <a:effectLst/>
                <a:latin typeface="Helvetica Neue"/>
              </a:rPr>
              <a:t> Flood model for defining the flood hazard as well as options that users have for refining the flood hazard definition.</a:t>
            </a:r>
          </a:p>
          <a:p>
            <a:pPr algn="l">
              <a:buFont typeface="Arial" panose="020B0604020202020204" pitchFamily="34" charset="0"/>
              <a:buChar char="•"/>
            </a:pPr>
            <a:r>
              <a:rPr lang="en-US" b="0" i="0">
                <a:solidFill>
                  <a:srgbClr val="333333"/>
                </a:solidFill>
                <a:effectLst/>
                <a:latin typeface="Helvetica Neue"/>
              </a:rPr>
              <a:t>Identify the key parameters that influence the social and economic impact assessments generated by the Flood model.</a:t>
            </a:r>
          </a:p>
          <a:p>
            <a:pPr algn="l">
              <a:buFont typeface="Arial" panose="020B0604020202020204" pitchFamily="34" charset="0"/>
              <a:buChar char="•"/>
            </a:pPr>
            <a:r>
              <a:rPr lang="en-US" b="0" i="0">
                <a:solidFill>
                  <a:srgbClr val="333333"/>
                </a:solidFill>
                <a:effectLst/>
                <a:latin typeface="Helvetica Neue"/>
              </a:rPr>
              <a:t>Identify and apply best practices for most effectively using the Flood model to support emergency management.</a:t>
            </a:r>
          </a:p>
          <a:p>
            <a:pPr marL="0" indent="0" algn="l">
              <a:buNone/>
            </a:pPr>
            <a:endParaRPr lang="en-US" sz="2800" b="1" i="0">
              <a:solidFill>
                <a:srgbClr val="333333"/>
              </a:solidFill>
              <a:effectLst/>
              <a:latin typeface="Arial" panose="020B0604020202020204" pitchFamily="34" charset="0"/>
              <a:cs typeface="Arial" panose="020B0604020202020204" pitchFamily="34" charset="0"/>
            </a:endParaRPr>
          </a:p>
          <a:p>
            <a:pPr marL="971550" lvl="1" indent="-514350">
              <a:buAutoNum type="arabicPeriod"/>
            </a:pPr>
            <a:endParaRPr lang="en-US" b="0" i="0">
              <a:solidFill>
                <a:srgbClr val="333333"/>
              </a:solidFill>
              <a:effectLst/>
              <a:latin typeface="Helvetica Neue"/>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716F53A4-0D6F-454C-817E-841B7BF4AFBD}"/>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12909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NIMS Review Example 3, continued</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30033"/>
            <a:ext cx="10515600" cy="4351338"/>
          </a:xfrm>
        </p:spPr>
        <p:txBody>
          <a:bodyPr>
            <a:normAutofit/>
          </a:bodyPr>
          <a:lstStyle/>
          <a:p>
            <a:pPr marL="0" indent="0">
              <a:buNone/>
            </a:pPr>
            <a:r>
              <a:rPr lang="en-US" b="0" i="0" dirty="0">
                <a:solidFill>
                  <a:srgbClr val="333333"/>
                </a:solidFill>
                <a:effectLst/>
                <a:latin typeface="Helvetica Neue"/>
              </a:rPr>
              <a:t>Poll Questions:</a:t>
            </a:r>
          </a:p>
          <a:p>
            <a:pPr marL="514350" indent="-514350">
              <a:buAutoNum type="arabicPeriod"/>
            </a:pPr>
            <a:r>
              <a:rPr lang="en-US" dirty="0">
                <a:solidFill>
                  <a:srgbClr val="333333"/>
                </a:solidFill>
                <a:latin typeface="Helvetica Neue"/>
              </a:rPr>
              <a:t>Based on the Objectives, do you think this course will have elements that should be consistent with the NIMS 2017 Doctrine?</a:t>
            </a:r>
          </a:p>
          <a:p>
            <a:pPr marL="514350" indent="-514350">
              <a:buAutoNum type="arabicPeriod"/>
            </a:pPr>
            <a:r>
              <a:rPr lang="en-US" b="0" i="0" dirty="0">
                <a:solidFill>
                  <a:srgbClr val="333333"/>
                </a:solidFill>
                <a:effectLst/>
                <a:latin typeface="Helvetica Neue"/>
              </a:rPr>
              <a:t>If so, which elements will likely be referenced in this course?</a:t>
            </a:r>
          </a:p>
          <a:p>
            <a:pPr marL="457200" lvl="1" indent="0">
              <a:buNone/>
            </a:pPr>
            <a:r>
              <a:rPr lang="en-US" dirty="0">
                <a:solidFill>
                  <a:srgbClr val="333333"/>
                </a:solidFill>
                <a:latin typeface="Helvetica Neue"/>
              </a:rPr>
              <a:t>A. Fundamental Principles</a:t>
            </a:r>
          </a:p>
          <a:p>
            <a:pPr marL="457200" lvl="1" indent="0">
              <a:buNone/>
            </a:pPr>
            <a:r>
              <a:rPr lang="en-US" dirty="0">
                <a:solidFill>
                  <a:srgbClr val="333333"/>
                </a:solidFill>
                <a:latin typeface="Helvetica Neue"/>
              </a:rPr>
              <a:t>B. Resource Management</a:t>
            </a:r>
          </a:p>
          <a:p>
            <a:pPr marL="457200" lvl="1" indent="0">
              <a:buNone/>
            </a:pPr>
            <a:r>
              <a:rPr lang="en-US" dirty="0">
                <a:solidFill>
                  <a:srgbClr val="333333"/>
                </a:solidFill>
                <a:latin typeface="Helvetica Neue"/>
              </a:rPr>
              <a:t>C. Resource Management – Resource Typing</a:t>
            </a:r>
          </a:p>
          <a:p>
            <a:pPr marL="457200" lvl="1" indent="0">
              <a:buNone/>
            </a:pPr>
            <a:r>
              <a:rPr lang="en-US" dirty="0">
                <a:solidFill>
                  <a:srgbClr val="333333"/>
                </a:solidFill>
                <a:latin typeface="Helvetica Neue"/>
              </a:rPr>
              <a:t>D. Command and Coordination</a:t>
            </a:r>
          </a:p>
          <a:p>
            <a:pPr marL="457200" lvl="1" indent="0">
              <a:buNone/>
            </a:pPr>
            <a:r>
              <a:rPr lang="en-US" dirty="0">
                <a:solidFill>
                  <a:srgbClr val="333333"/>
                </a:solidFill>
                <a:latin typeface="Helvetica Neue"/>
              </a:rPr>
              <a:t>E. Communication and Information Management</a:t>
            </a:r>
          </a:p>
          <a:p>
            <a:pPr marL="971550" lvl="1" indent="-514350">
              <a:buAutoNum type="arabicPeriod"/>
            </a:pPr>
            <a:endParaRPr lang="en-US" b="0" i="0" dirty="0">
              <a:solidFill>
                <a:srgbClr val="333333"/>
              </a:solidFill>
              <a:effectLst/>
              <a:latin typeface="Helvetica Neue"/>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9E7C66F2-F424-4C6A-A6CE-3CACF420F644}"/>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4025267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Training Partner Highlight </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a:xfrm>
            <a:off x="838200" y="1530033"/>
            <a:ext cx="10515600" cy="4351338"/>
          </a:xfrm>
        </p:spPr>
        <p:txBody>
          <a:bodyPr>
            <a:normAutofit/>
          </a:bodyPr>
          <a:lstStyle/>
          <a:p>
            <a:pPr marL="457200" lvl="1" indent="0">
              <a:buNone/>
            </a:pPr>
            <a:r>
              <a:rPr lang="en-US" b="0" i="0">
                <a:solidFill>
                  <a:srgbClr val="333333"/>
                </a:solidFill>
                <a:effectLst/>
                <a:latin typeface="Helvetica Neue"/>
              </a:rPr>
              <a:t>Dave Pasquale, CTOS, </a:t>
            </a:r>
            <a:r>
              <a:rPr lang="en-US">
                <a:latin typeface="Arial" panose="020B0604020202020204" pitchFamily="34" charset="0"/>
                <a:cs typeface="Arial" panose="020B0604020202020204" pitchFamily="34" charset="0"/>
              </a:rPr>
              <a:t>Technical Standards Manager </a:t>
            </a:r>
          </a:p>
          <a:p>
            <a:pPr marL="457200" lvl="1" indent="0">
              <a:buNone/>
            </a:pPr>
            <a:endParaRPr lang="en-US" b="0" i="0">
              <a:solidFill>
                <a:srgbClr val="333333"/>
              </a:solidFill>
              <a:effectLst/>
              <a:latin typeface="Helvetica Neue"/>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FA8B36D5-1C68-426C-9ED5-5A725AEE387C}"/>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27480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normAutofit/>
          </a:bodyPr>
          <a:lstStyle/>
          <a:p>
            <a:r>
              <a:rPr lang="en-US">
                <a:solidFill>
                  <a:srgbClr val="002060"/>
                </a:solidFill>
                <a:latin typeface="Times New Roman" panose="02020603050405020304" pitchFamily="18" charset="0"/>
                <a:cs typeface="Times New Roman" panose="02020603050405020304" pitchFamily="18" charset="0"/>
              </a:rPr>
              <a:t>Discussion/Questions?</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6872" y="5881371"/>
            <a:ext cx="2194750" cy="743776"/>
          </a:xfrm>
          <a:prstGeom prst="rect">
            <a:avLst/>
          </a:prstGeom>
        </p:spPr>
      </p:pic>
      <p:pic>
        <p:nvPicPr>
          <p:cNvPr id="7" name="Picture 16">
            <a:extLst>
              <a:ext uri="{FF2B5EF4-FFF2-40B4-BE49-F238E27FC236}">
                <a16:creationId xmlns:a16="http://schemas.microsoft.com/office/drawing/2014/main" id="{582F4353-5D0E-43C5-BD8C-06BE46A4BD60}"/>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10812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0E23-0E88-47CF-82AF-95050D70191F}"/>
              </a:ext>
            </a:extLst>
          </p:cNvPr>
          <p:cNvSpPr>
            <a:spLocks noGrp="1"/>
          </p:cNvSpPr>
          <p:nvPr>
            <p:ph type="title"/>
          </p:nvPr>
        </p:nvSpPr>
        <p:spPr>
          <a:xfrm>
            <a:off x="838200" y="111452"/>
            <a:ext cx="10515600" cy="1172977"/>
          </a:xfrm>
        </p:spPr>
        <p:txBody>
          <a:bodyPr/>
          <a:lstStyle/>
          <a:p>
            <a:r>
              <a:rPr lang="en-US">
                <a:solidFill>
                  <a:srgbClr val="002060"/>
                </a:solidFill>
                <a:latin typeface="Times New Roman" panose="02020603050405020304" pitchFamily="18" charset="0"/>
                <a:cs typeface="Times New Roman" panose="02020603050405020304" pitchFamily="18" charset="0"/>
              </a:rPr>
              <a:t>Purpose and Speakers</a:t>
            </a:r>
          </a:p>
        </p:txBody>
      </p:sp>
      <p:sp>
        <p:nvSpPr>
          <p:cNvPr id="3" name="Content Placeholder 2">
            <a:extLst>
              <a:ext uri="{FF2B5EF4-FFF2-40B4-BE49-F238E27FC236}">
                <a16:creationId xmlns:a16="http://schemas.microsoft.com/office/drawing/2014/main" id="{722DEDA7-67B6-4D04-B405-5B90B11E9E9E}"/>
              </a:ext>
            </a:extLst>
          </p:cNvPr>
          <p:cNvSpPr>
            <a:spLocks noGrp="1"/>
          </p:cNvSpPr>
          <p:nvPr>
            <p:ph idx="1"/>
          </p:nvPr>
        </p:nvSpPr>
        <p:spPr>
          <a:xfrm>
            <a:off x="838200" y="1406453"/>
            <a:ext cx="10515600" cy="4351338"/>
          </a:xfrm>
        </p:spPr>
        <p:txBody>
          <a:bodyPr>
            <a:normAutofit/>
          </a:bodyPr>
          <a:lstStyle/>
          <a:p>
            <a:pPr marL="0" indent="0">
              <a:buNone/>
            </a:pPr>
            <a:r>
              <a:rPr lang="en-US">
                <a:latin typeface="Arial" panose="020B0604020202020204" pitchFamily="34" charset="0"/>
                <a:cs typeface="Arial" panose="020B0604020202020204" pitchFamily="34" charset="0"/>
              </a:rPr>
              <a:t>Purpose – to provide basic and refresher education on the 2017 NIMS Doctrine, introduction to the NIMS Resource Typing Library Tool</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Speakers </a:t>
            </a:r>
          </a:p>
          <a:p>
            <a:pPr lvl="1"/>
            <a:r>
              <a:rPr lang="en-US">
                <a:latin typeface="Arial" panose="020B0604020202020204" pitchFamily="34" charset="0"/>
                <a:cs typeface="Arial" panose="020B0604020202020204" pitchFamily="34" charset="0"/>
              </a:rPr>
              <a:t>Will Schroeder, Acclaro, TPP Program Manager</a:t>
            </a:r>
          </a:p>
          <a:p>
            <a:pPr lvl="1"/>
            <a:r>
              <a:rPr lang="en-US">
                <a:latin typeface="Arial" panose="020B0604020202020204" pitchFamily="34" charset="0"/>
                <a:cs typeface="Arial" panose="020B0604020202020204" pitchFamily="34" charset="0"/>
              </a:rPr>
              <a:t>Chris Smith, Acclaro, Project Manager</a:t>
            </a:r>
          </a:p>
          <a:p>
            <a:pPr lvl="1"/>
            <a:r>
              <a:rPr lang="en-US">
                <a:latin typeface="Arial" panose="020B0604020202020204" pitchFamily="34" charset="0"/>
                <a:cs typeface="Arial" panose="020B0604020202020204" pitchFamily="34" charset="0"/>
              </a:rPr>
              <a:t>Dave Pasquale, CTOS, Technical Standards Manager </a:t>
            </a:r>
          </a:p>
          <a:p>
            <a:endParaRPr lang="en-US">
              <a:latin typeface="Arial" panose="020B0604020202020204" pitchFamily="34" charset="0"/>
              <a:cs typeface="Arial" panose="020B0604020202020204" pitchFamily="34" charset="0"/>
            </a:endParaRPr>
          </a:p>
          <a:p>
            <a:pPr marL="0" indent="0">
              <a:buNone/>
            </a:pPr>
            <a:endParaRPr lang="en-US"/>
          </a:p>
        </p:txBody>
      </p:sp>
      <p:pic>
        <p:nvPicPr>
          <p:cNvPr id="4" name="Picture 3">
            <a:extLst>
              <a:ext uri="{FF2B5EF4-FFF2-40B4-BE49-F238E27FC236}">
                <a16:creationId xmlns:a16="http://schemas.microsoft.com/office/drawing/2014/main" id="{F2EB070E-48D3-4836-8F2D-FF9D191862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9116" y="5879815"/>
            <a:ext cx="2194750" cy="743776"/>
          </a:xfrm>
          <a:prstGeom prst="rect">
            <a:avLst/>
          </a:prstGeom>
        </p:spPr>
      </p:pic>
      <p:pic>
        <p:nvPicPr>
          <p:cNvPr id="7" name="Picture 16">
            <a:extLst>
              <a:ext uri="{FF2B5EF4-FFF2-40B4-BE49-F238E27FC236}">
                <a16:creationId xmlns:a16="http://schemas.microsoft.com/office/drawing/2014/main" id="{92ED25A9-069C-436A-9689-7582EF097181}"/>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28780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0E23-0E88-47CF-82AF-95050D70191F}"/>
              </a:ext>
            </a:extLst>
          </p:cNvPr>
          <p:cNvSpPr>
            <a:spLocks noGrp="1"/>
          </p:cNvSpPr>
          <p:nvPr>
            <p:ph type="title"/>
          </p:nvPr>
        </p:nvSpPr>
        <p:spPr>
          <a:xfrm>
            <a:off x="838200" y="111452"/>
            <a:ext cx="10515600" cy="1172977"/>
          </a:xfrm>
        </p:spPr>
        <p:txBody>
          <a:bodyPr/>
          <a:lstStyle/>
          <a:p>
            <a:r>
              <a:rPr lang="en-US">
                <a:solidFill>
                  <a:srgbClr val="002060"/>
                </a:solidFill>
                <a:latin typeface="Times New Roman" panose="02020603050405020304" pitchFamily="18" charset="0"/>
                <a:cs typeface="Times New Roman" panose="02020603050405020304" pitchFamily="18" charset="0"/>
              </a:rPr>
              <a:t>Learning Objectives</a:t>
            </a:r>
          </a:p>
        </p:txBody>
      </p:sp>
      <p:sp>
        <p:nvSpPr>
          <p:cNvPr id="3" name="Content Placeholder 2">
            <a:extLst>
              <a:ext uri="{FF2B5EF4-FFF2-40B4-BE49-F238E27FC236}">
                <a16:creationId xmlns:a16="http://schemas.microsoft.com/office/drawing/2014/main" id="{722DEDA7-67B6-4D04-B405-5B90B11E9E9E}"/>
              </a:ext>
            </a:extLst>
          </p:cNvPr>
          <p:cNvSpPr>
            <a:spLocks noGrp="1"/>
          </p:cNvSpPr>
          <p:nvPr>
            <p:ph idx="1"/>
          </p:nvPr>
        </p:nvSpPr>
        <p:spPr>
          <a:xfrm>
            <a:off x="838200" y="1406453"/>
            <a:ext cx="10515600" cy="4351338"/>
          </a:xfrm>
        </p:spPr>
        <p:txBody>
          <a:bodyPr>
            <a:normAutofit fontScale="92500" lnSpcReduction="10000"/>
          </a:bodyPr>
          <a:lstStyle/>
          <a:p>
            <a:pPr marL="0" indent="0">
              <a:buNone/>
            </a:pPr>
            <a:r>
              <a:rPr lang="en-US">
                <a:latin typeface="Arial" panose="020B0604020202020204" pitchFamily="34" charset="0"/>
                <a:cs typeface="Arial" panose="020B0604020202020204" pitchFamily="34" charset="0"/>
              </a:rPr>
              <a:t>Participants will:</a:t>
            </a:r>
          </a:p>
          <a:p>
            <a:r>
              <a:rPr lang="en-US">
                <a:latin typeface="Arial" panose="020B0604020202020204" pitchFamily="34" charset="0"/>
                <a:cs typeface="Arial" panose="020B0604020202020204" pitchFamily="34" charset="0"/>
              </a:rPr>
              <a:t>Have an introductory understanding of the role of resource typing and its relationship to other NIMS components.</a:t>
            </a:r>
          </a:p>
          <a:p>
            <a:r>
              <a:rPr lang="en-US">
                <a:latin typeface="Arial" panose="020B0604020202020204" pitchFamily="34" charset="0"/>
                <a:cs typeface="Arial" panose="020B0604020202020204" pitchFamily="34" charset="0"/>
              </a:rPr>
              <a:t>Be aware of the Resource Typing Library Tool and its basic functions.</a:t>
            </a:r>
          </a:p>
          <a:p>
            <a:r>
              <a:rPr lang="en-US">
                <a:latin typeface="Arial" panose="020B0604020202020204" pitchFamily="34" charset="0"/>
                <a:cs typeface="Arial" panose="020B0604020202020204" pitchFamily="34" charset="0"/>
              </a:rPr>
              <a:t>Be able to utilize the Resource Typing Tool to gather information relevant to a given course they are developing.</a:t>
            </a:r>
          </a:p>
          <a:p>
            <a:r>
              <a:rPr lang="en-US">
                <a:latin typeface="Arial" panose="020B0604020202020204" pitchFamily="34" charset="0"/>
                <a:cs typeface="Arial" panose="020B0604020202020204" pitchFamily="34" charset="0"/>
              </a:rPr>
              <a:t>Have an introductory understanding of how Resource Typing is incorporated in the Acclaro NIMS review process.</a:t>
            </a:r>
          </a:p>
          <a:p>
            <a:r>
              <a:rPr lang="en-US">
                <a:latin typeface="Arial" panose="020B0604020202020204" pitchFamily="34" charset="0"/>
                <a:cs typeface="Arial" panose="020B0604020202020204" pitchFamily="34" charset="0"/>
              </a:rPr>
              <a:t>Be able to understand if NIMS components are relevant for a given course they are developing.</a:t>
            </a:r>
            <a:endParaRPr lang="en-US"/>
          </a:p>
        </p:txBody>
      </p:sp>
      <p:pic>
        <p:nvPicPr>
          <p:cNvPr id="4" name="Picture 3">
            <a:extLst>
              <a:ext uri="{FF2B5EF4-FFF2-40B4-BE49-F238E27FC236}">
                <a16:creationId xmlns:a16="http://schemas.microsoft.com/office/drawing/2014/main" id="{F2EB070E-48D3-4836-8F2D-FF9D191862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9116" y="5879815"/>
            <a:ext cx="2194750" cy="743776"/>
          </a:xfrm>
          <a:prstGeom prst="rect">
            <a:avLst/>
          </a:prstGeom>
        </p:spPr>
      </p:pic>
      <p:pic>
        <p:nvPicPr>
          <p:cNvPr id="7" name="Picture 16">
            <a:extLst>
              <a:ext uri="{FF2B5EF4-FFF2-40B4-BE49-F238E27FC236}">
                <a16:creationId xmlns:a16="http://schemas.microsoft.com/office/drawing/2014/main" id="{6B9630A0-A28F-472E-9B2D-F58658F9F18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308602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02ED-CEDF-469B-8598-18ED6100F089}"/>
              </a:ext>
            </a:extLst>
          </p:cNvPr>
          <p:cNvSpPr>
            <a:spLocks noGrp="1"/>
          </p:cNvSpPr>
          <p:nvPr>
            <p:ph type="title"/>
          </p:nvPr>
        </p:nvSpPr>
        <p:spPr/>
        <p:txBody>
          <a:bodyPr/>
          <a:lstStyle/>
          <a:p>
            <a:r>
              <a:rPr lang="en-US">
                <a:solidFill>
                  <a:srgbClr val="002060"/>
                </a:solidFill>
                <a:latin typeface="Times New Roman" panose="02020603050405020304" pitchFamily="18" charset="0"/>
                <a:cs typeface="Times New Roman" panose="02020603050405020304" pitchFamily="18" charset="0"/>
              </a:rPr>
              <a:t>NIMS Consistency</a:t>
            </a:r>
            <a:endParaRPr lang="en-US"/>
          </a:p>
        </p:txBody>
      </p:sp>
      <p:sp>
        <p:nvSpPr>
          <p:cNvPr id="5" name="TextBox 4">
            <a:extLst>
              <a:ext uri="{FF2B5EF4-FFF2-40B4-BE49-F238E27FC236}">
                <a16:creationId xmlns:a16="http://schemas.microsoft.com/office/drawing/2014/main" id="{580AB48C-2998-48FC-BF0F-EAE869C5C017}"/>
              </a:ext>
            </a:extLst>
          </p:cNvPr>
          <p:cNvSpPr txBox="1"/>
          <p:nvPr/>
        </p:nvSpPr>
        <p:spPr>
          <a:xfrm>
            <a:off x="838200" y="1433739"/>
            <a:ext cx="10649262" cy="4154984"/>
          </a:xfrm>
          <a:prstGeom prst="rect">
            <a:avLst/>
          </a:prstGeom>
          <a:noFill/>
        </p:spPr>
        <p:txBody>
          <a:bodyPr wrap="square">
            <a:spAutoFit/>
          </a:bodyPr>
          <a:lstStyle/>
          <a:p>
            <a:pPr algn="l"/>
            <a:r>
              <a:rPr lang="en-US" sz="2400" b="0" i="0">
                <a:effectLst/>
                <a:latin typeface="Arial" panose="020B0604020202020204" pitchFamily="34" charset="0"/>
                <a:cs typeface="Arial" panose="020B0604020202020204" pitchFamily="34" charset="0"/>
              </a:rPr>
              <a:t>A NIMS Review of training course materials should be conducted for </a:t>
            </a:r>
            <a:r>
              <a:rPr lang="en-US" sz="2400" b="0" i="1">
                <a:effectLst/>
                <a:latin typeface="Arial" panose="020B0604020202020204" pitchFamily="34" charset="0"/>
                <a:cs typeface="Arial" panose="020B0604020202020204" pitchFamily="34" charset="0"/>
              </a:rPr>
              <a:t>consistency-not compliance-with </a:t>
            </a:r>
            <a:r>
              <a:rPr lang="en-US" sz="2400" b="0" i="0">
                <a:effectLst/>
                <a:latin typeface="Arial" panose="020B0604020202020204" pitchFamily="34" charset="0"/>
                <a:cs typeface="Arial" panose="020B0604020202020204" pitchFamily="34" charset="0"/>
              </a:rPr>
              <a:t>NIMS. </a:t>
            </a:r>
          </a:p>
          <a:p>
            <a:pPr algn="l"/>
            <a:endParaRPr lang="en-US" sz="2400" b="0" i="0">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b="1" i="0">
                <a:effectLst/>
                <a:latin typeface="Arial" panose="020B0604020202020204" pitchFamily="34" charset="0"/>
                <a:cs typeface="Arial" panose="020B0604020202020204" pitchFamily="34" charset="0"/>
              </a:rPr>
              <a:t>Consistency</a:t>
            </a:r>
            <a:r>
              <a:rPr lang="en-US" sz="2400" b="0" i="0">
                <a:effectLst/>
                <a:latin typeface="Arial" panose="020B0604020202020204" pitchFamily="34" charset="0"/>
                <a:cs typeface="Arial" panose="020B0604020202020204" pitchFamily="34" charset="0"/>
              </a:rPr>
              <a:t> is defined as: </a:t>
            </a:r>
          </a:p>
          <a:p>
            <a:pPr marL="800100" lvl="1" indent="-342900">
              <a:buFont typeface="Arial" panose="020B0604020202020204" pitchFamily="34" charset="0"/>
              <a:buChar char="•"/>
            </a:pPr>
            <a:r>
              <a:rPr lang="en-US" sz="2400" b="0" i="0">
                <a:effectLst/>
                <a:latin typeface="Arial" panose="020B0604020202020204" pitchFamily="34" charset="0"/>
                <a:cs typeface="Arial" panose="020B0604020202020204" pitchFamily="34" charset="0"/>
              </a:rPr>
              <a:t>in agreement with</a:t>
            </a:r>
          </a:p>
          <a:p>
            <a:pPr marL="800100" lvl="1" indent="-342900">
              <a:buFont typeface="Arial" panose="020B0604020202020204" pitchFamily="34" charset="0"/>
              <a:buChar char="•"/>
            </a:pPr>
            <a:r>
              <a:rPr lang="en-US" sz="2400" b="0" i="0">
                <a:effectLst/>
                <a:latin typeface="Arial" panose="020B0604020202020204" pitchFamily="34" charset="0"/>
                <a:cs typeface="Arial" panose="020B0604020202020204" pitchFamily="34" charset="0"/>
              </a:rPr>
              <a:t>holding to the same principles and practices and </a:t>
            </a: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i="0">
                <a:effectLst/>
                <a:latin typeface="Arial" panose="020B0604020202020204" pitchFamily="34" charset="0"/>
                <a:cs typeface="Arial" panose="020B0604020202020204" pitchFamily="34" charset="0"/>
              </a:rPr>
              <a:t>not contradictory to </a:t>
            </a:r>
          </a:p>
          <a:p>
            <a:pPr algn="l"/>
            <a:endParaRPr lang="en-US" sz="2400">
              <a:latin typeface="Arial" panose="020B0604020202020204" pitchFamily="34" charset="0"/>
              <a:cs typeface="Arial" panose="020B0604020202020204" pitchFamily="34" charset="0"/>
            </a:endParaRPr>
          </a:p>
          <a:p>
            <a:pPr algn="l"/>
            <a:r>
              <a:rPr lang="en-US" sz="2400" b="0" i="0">
                <a:effectLst/>
                <a:latin typeface="Arial" panose="020B0604020202020204" pitchFamily="34" charset="0"/>
                <a:cs typeface="Arial" panose="020B0604020202020204" pitchFamily="34" charset="0"/>
              </a:rPr>
              <a:t>In some instances, a course may not be fully compliant with NIMS, but it will be consistent with the NIMS concepts, terms, wording, and requirements. Such a course would pass a NIMS Review.</a:t>
            </a:r>
          </a:p>
        </p:txBody>
      </p:sp>
      <p:pic>
        <p:nvPicPr>
          <p:cNvPr id="7" name="Picture 6">
            <a:extLst>
              <a:ext uri="{FF2B5EF4-FFF2-40B4-BE49-F238E27FC236}">
                <a16:creationId xmlns:a16="http://schemas.microsoft.com/office/drawing/2014/main" id="{F447057B-87F2-4C92-B6C4-2D3CF414D7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9116" y="5884037"/>
            <a:ext cx="2194750" cy="743776"/>
          </a:xfrm>
          <a:prstGeom prst="rect">
            <a:avLst/>
          </a:prstGeom>
        </p:spPr>
      </p:pic>
      <p:pic>
        <p:nvPicPr>
          <p:cNvPr id="8" name="Picture 16">
            <a:extLst>
              <a:ext uri="{FF2B5EF4-FFF2-40B4-BE49-F238E27FC236}">
                <a16:creationId xmlns:a16="http://schemas.microsoft.com/office/drawing/2014/main" id="{91915A77-3BD0-45D6-AC24-D57049B675A7}"/>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252258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lstStyle/>
          <a:p>
            <a:r>
              <a:rPr lang="en-US">
                <a:solidFill>
                  <a:srgbClr val="002060"/>
                </a:solidFill>
                <a:latin typeface="Times New Roman" panose="02020603050405020304" pitchFamily="18" charset="0"/>
                <a:cs typeface="Times New Roman" panose="02020603050405020304" pitchFamily="18" charset="0"/>
              </a:rPr>
              <a:t>NIMS Consistency </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r>
              <a:rPr lang="en-US">
                <a:latin typeface="Arial" panose="020B0604020202020204" pitchFamily="34" charset="0"/>
                <a:cs typeface="Arial" panose="020B0604020202020204" pitchFamily="34" charset="0"/>
              </a:rPr>
              <a:t>Courses developed within the Training Partners Program should be consistent with NIMS</a:t>
            </a:r>
          </a:p>
          <a:p>
            <a:r>
              <a:rPr lang="en-US">
                <a:latin typeface="Arial" panose="020B0604020202020204" pitchFamily="34" charset="0"/>
                <a:cs typeface="Arial" panose="020B0604020202020204" pitchFamily="34" charset="0"/>
              </a:rPr>
              <a:t>All courses currently undergo a NIMS review to ensure that the courses:</a:t>
            </a:r>
          </a:p>
          <a:p>
            <a:pPr lvl="1"/>
            <a:r>
              <a:rPr lang="en-US">
                <a:latin typeface="Arial" panose="020B0604020202020204" pitchFamily="34" charset="0"/>
                <a:cs typeface="Arial" panose="020B0604020202020204" pitchFamily="34" charset="0"/>
              </a:rPr>
              <a:t>Materials that relate to the NIMS Doctrine are </a:t>
            </a:r>
            <a:r>
              <a:rPr lang="en-US" i="1">
                <a:latin typeface="Arial" panose="020B0604020202020204" pitchFamily="34" charset="0"/>
                <a:cs typeface="Arial" panose="020B0604020202020204" pitchFamily="34" charset="0"/>
              </a:rPr>
              <a:t>consistent</a:t>
            </a:r>
            <a:r>
              <a:rPr lang="en-US">
                <a:latin typeface="Arial" panose="020B0604020202020204" pitchFamily="34" charset="0"/>
                <a:cs typeface="Arial" panose="020B0604020202020204" pitchFamily="34" charset="0"/>
              </a:rPr>
              <a:t> with the 2017 version of NIMS</a:t>
            </a:r>
          </a:p>
          <a:p>
            <a:pPr lvl="1"/>
            <a:r>
              <a:rPr lang="en-US">
                <a:latin typeface="Arial" panose="020B0604020202020204" pitchFamily="34" charset="0"/>
                <a:cs typeface="Arial" panose="020B0604020202020204" pitchFamily="34" charset="0"/>
              </a:rPr>
              <a:t>Materials that are presented </a:t>
            </a:r>
            <a:r>
              <a:rPr lang="en-US" i="1">
                <a:latin typeface="Arial" panose="020B0604020202020204" pitchFamily="34" charset="0"/>
                <a:cs typeface="Arial" panose="020B0604020202020204" pitchFamily="34" charset="0"/>
              </a:rPr>
              <a:t>do not conflict </a:t>
            </a:r>
            <a:r>
              <a:rPr lang="en-US">
                <a:latin typeface="Arial" panose="020B0604020202020204" pitchFamily="34" charset="0"/>
                <a:cs typeface="Arial" panose="020B0604020202020204" pitchFamily="34" charset="0"/>
              </a:rPr>
              <a:t>with the NIMS Doctrine</a:t>
            </a:r>
          </a:p>
          <a:p>
            <a:pPr lvl="1"/>
            <a:r>
              <a:rPr lang="en-US">
                <a:latin typeface="Arial" panose="020B0604020202020204" pitchFamily="34" charset="0"/>
                <a:cs typeface="Arial" panose="020B0604020202020204" pitchFamily="34" charset="0"/>
              </a:rPr>
              <a:t>NIMS components that are integral to the learning objectives of the course are included</a:t>
            </a: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1596" y="5749099"/>
            <a:ext cx="2194750" cy="743776"/>
          </a:xfrm>
          <a:prstGeom prst="rect">
            <a:avLst/>
          </a:prstGeom>
        </p:spPr>
      </p:pic>
      <p:pic>
        <p:nvPicPr>
          <p:cNvPr id="7" name="Picture 16">
            <a:extLst>
              <a:ext uri="{FF2B5EF4-FFF2-40B4-BE49-F238E27FC236}">
                <a16:creationId xmlns:a16="http://schemas.microsoft.com/office/drawing/2014/main" id="{210B16D1-32A5-4787-8BF7-8A24317BF47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98512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lstStyle/>
          <a:p>
            <a:r>
              <a:rPr lang="en-US">
                <a:solidFill>
                  <a:srgbClr val="002060"/>
                </a:solidFill>
                <a:latin typeface="Times New Roman" panose="02020603050405020304" pitchFamily="18" charset="0"/>
                <a:cs typeface="Times New Roman" panose="02020603050405020304" pitchFamily="18" charset="0"/>
              </a:rPr>
              <a:t>NIMS Fundamental Concepts</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Reference for NIMS Reviews: 2017 NIMS Doctrine</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Guiding Principles</a:t>
            </a:r>
          </a:p>
          <a:p>
            <a:pPr lvl="1"/>
            <a:r>
              <a:rPr lang="en-US">
                <a:latin typeface="Arial" panose="020B0604020202020204" pitchFamily="34" charset="0"/>
                <a:cs typeface="Arial" panose="020B0604020202020204" pitchFamily="34" charset="0"/>
              </a:rPr>
              <a:t>Flexibility</a:t>
            </a:r>
          </a:p>
          <a:p>
            <a:pPr lvl="1"/>
            <a:r>
              <a:rPr lang="en-US">
                <a:latin typeface="Arial" panose="020B0604020202020204" pitchFamily="34" charset="0"/>
                <a:cs typeface="Arial" panose="020B0604020202020204" pitchFamily="34" charset="0"/>
              </a:rPr>
              <a:t>Standardization</a:t>
            </a:r>
          </a:p>
          <a:p>
            <a:pPr lvl="1"/>
            <a:r>
              <a:rPr lang="en-US">
                <a:latin typeface="Arial" panose="020B0604020202020204" pitchFamily="34" charset="0"/>
                <a:cs typeface="Arial" panose="020B0604020202020204" pitchFamily="34" charset="0"/>
              </a:rPr>
              <a:t>Unity of Effort</a:t>
            </a:r>
          </a:p>
          <a:p>
            <a:pPr lvl="1"/>
            <a:r>
              <a:rPr lang="en-US">
                <a:latin typeface="Arial" panose="020B0604020202020204" pitchFamily="34" charset="0"/>
                <a:cs typeface="Arial" panose="020B0604020202020204" pitchFamily="34" charset="0"/>
              </a:rPr>
              <a:t>Key Terms</a:t>
            </a:r>
          </a:p>
          <a:p>
            <a:pPr lvl="1"/>
            <a:endParaRPr lang="en-US">
              <a:latin typeface="Arial" panose="020B0604020202020204" pitchFamily="34" charset="0"/>
              <a:cs typeface="Arial" panose="020B0604020202020204" pitchFamily="34" charset="0"/>
            </a:endParaRPr>
          </a:p>
          <a:p>
            <a:pPr lvl="1"/>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678E848-096C-442D-87C8-50C45F2F3E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3522" y="2615452"/>
            <a:ext cx="6992471" cy="3933265"/>
          </a:xfrm>
          <a:prstGeom prst="rect">
            <a:avLst/>
          </a:prstGeom>
        </p:spPr>
      </p:pic>
      <p:pic>
        <p:nvPicPr>
          <p:cNvPr id="8" name="Picture 16">
            <a:extLst>
              <a:ext uri="{FF2B5EF4-FFF2-40B4-BE49-F238E27FC236}">
                <a16:creationId xmlns:a16="http://schemas.microsoft.com/office/drawing/2014/main" id="{C4D6D86C-B6C2-486F-A2A7-6D76154F2FB5}"/>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60377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lstStyle/>
          <a:p>
            <a:r>
              <a:rPr lang="en-US">
                <a:solidFill>
                  <a:srgbClr val="002060"/>
                </a:solidFill>
                <a:latin typeface="Times New Roman" panose="02020603050405020304" pitchFamily="18" charset="0"/>
                <a:cs typeface="Times New Roman" panose="02020603050405020304" pitchFamily="18" charset="0"/>
              </a:rPr>
              <a:t>NIMS Component 1: Resource Management</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pPr marL="0" indent="0">
              <a:buNone/>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NIMS Resource Management guidance enables many organizational elements to collaborate and coordinate to systematically manage resources—personnel, teams, facilities, equipment, and supplies. </a:t>
            </a:r>
          </a:p>
          <a:p>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Resource Management Preparedness </a:t>
            </a:r>
          </a:p>
          <a:p>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Resource Management During an Incident</a:t>
            </a:r>
          </a:p>
          <a:p>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Mutual Aid</a:t>
            </a:r>
            <a:endParaRPr lang="en-US" sz="2000">
              <a:effectLst/>
              <a:latin typeface="Arial" panose="020B0604020202020204" pitchFamily="34" charset="0"/>
              <a:ea typeface="Times New Roman" panose="02020603050405020304" pitchFamily="18"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48DE0FC-EFE9-46D4-A416-F16F247B2F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45228" y="3108959"/>
            <a:ext cx="5246786" cy="3496491"/>
          </a:xfrm>
          <a:prstGeom prst="rect">
            <a:avLst/>
          </a:prstGeom>
        </p:spPr>
      </p:pic>
      <p:pic>
        <p:nvPicPr>
          <p:cNvPr id="7" name="Picture 16">
            <a:extLst>
              <a:ext uri="{FF2B5EF4-FFF2-40B4-BE49-F238E27FC236}">
                <a16:creationId xmlns:a16="http://schemas.microsoft.com/office/drawing/2014/main" id="{542DF8B6-6EBE-4FA6-B49E-4C85222FC1C7}"/>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371382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3944-993E-4CCB-BDC3-06C436E3AE4D}"/>
              </a:ext>
            </a:extLst>
          </p:cNvPr>
          <p:cNvSpPr>
            <a:spLocks noGrp="1"/>
          </p:cNvSpPr>
          <p:nvPr>
            <p:ph type="title"/>
          </p:nvPr>
        </p:nvSpPr>
        <p:spPr/>
        <p:txBody>
          <a:bodyPr/>
          <a:lstStyle/>
          <a:p>
            <a:r>
              <a:rPr lang="en-US">
                <a:solidFill>
                  <a:srgbClr val="002060"/>
                </a:solidFill>
                <a:latin typeface="Times New Roman" panose="02020603050405020304" pitchFamily="18" charset="0"/>
                <a:cs typeface="Times New Roman" panose="02020603050405020304" pitchFamily="18" charset="0"/>
              </a:rPr>
              <a:t>NIMS Component 2: Command and Coordination</a:t>
            </a:r>
          </a:p>
        </p:txBody>
      </p:sp>
      <p:sp>
        <p:nvSpPr>
          <p:cNvPr id="3" name="Content Placeholder 2">
            <a:extLst>
              <a:ext uri="{FF2B5EF4-FFF2-40B4-BE49-F238E27FC236}">
                <a16:creationId xmlns:a16="http://schemas.microsoft.com/office/drawing/2014/main" id="{48430479-EA0E-4658-A0F5-BF298B6C4B04}"/>
              </a:ext>
            </a:extLst>
          </p:cNvPr>
          <p:cNvSpPr>
            <a:spLocks noGrp="1"/>
          </p:cNvSpPr>
          <p:nvPr>
            <p:ph idx="1"/>
          </p:nvPr>
        </p:nvSpPr>
        <p:spPr/>
        <p:txBody>
          <a:bodyPr/>
          <a:lstStyle/>
          <a:p>
            <a:pPr marL="0" indent="0">
              <a:buNone/>
            </a:pPr>
            <a:r>
              <a:rPr lang="en-US" sz="2000">
                <a:effectLst/>
                <a:latin typeface="Arial" panose="020B0604020202020204" pitchFamily="34" charset="0"/>
                <a:ea typeface="Times New Roman" panose="02020603050405020304" pitchFamily="18" charset="0"/>
                <a:cs typeface="Arial" panose="020B0604020202020204" pitchFamily="34" charset="0"/>
              </a:rPr>
              <a:t>The Command and Coordination component of NIMS describes the systems, principles, and structures that provide a standardized, national framework for incident management. </a:t>
            </a:r>
          </a:p>
          <a:p>
            <a:pPr marL="0" indent="0">
              <a:buNone/>
            </a:pPr>
            <a:r>
              <a:rPr lang="en-US" sz="2000">
                <a:effectLst/>
                <a:latin typeface="Arial" panose="020B0604020202020204" pitchFamily="34" charset="0"/>
                <a:ea typeface="Times New Roman" panose="02020603050405020304" pitchFamily="18" charset="0"/>
                <a:cs typeface="Arial" panose="020B0604020202020204" pitchFamily="34" charset="0"/>
              </a:rPr>
              <a:t>Regardless of the size, complexity, or scope of the incident, effective command and coordination—using flexible and standard processes and systems—helps save lives and stabilize the situation. </a:t>
            </a:r>
          </a:p>
          <a:p>
            <a:r>
              <a:rPr lang="en-US" sz="1800">
                <a:effectLst/>
                <a:latin typeface="Arial" panose="020B0604020202020204" pitchFamily="34" charset="0"/>
                <a:ea typeface="Times New Roman" panose="02020603050405020304" pitchFamily="18" charset="0"/>
                <a:cs typeface="Arial" panose="020B0604020202020204" pitchFamily="34" charset="0"/>
              </a:rPr>
              <a:t>Incident command and coordination consist of four areas of responsibility: </a:t>
            </a:r>
          </a:p>
          <a:p>
            <a:pPr lvl="1"/>
            <a:r>
              <a:rPr lang="en-US" sz="1800">
                <a:effectLst/>
                <a:latin typeface="Arial" panose="020B0604020202020204" pitchFamily="34" charset="0"/>
                <a:ea typeface="Times New Roman" panose="02020603050405020304" pitchFamily="18" charset="0"/>
                <a:cs typeface="Arial" panose="020B0604020202020204" pitchFamily="34" charset="0"/>
              </a:rPr>
              <a:t>Tactical activities to apply resources on scene; </a:t>
            </a:r>
          </a:p>
          <a:p>
            <a:pPr lvl="1"/>
            <a:r>
              <a:rPr lang="en-US" sz="1800">
                <a:effectLst/>
                <a:latin typeface="Arial" panose="020B0604020202020204" pitchFamily="34" charset="0"/>
                <a:ea typeface="Times New Roman" panose="02020603050405020304" pitchFamily="18" charset="0"/>
                <a:cs typeface="Arial" panose="020B0604020202020204" pitchFamily="34" charset="0"/>
              </a:rPr>
              <a:t>Incident support, typically conducted at EOCs, through operational and strategic coordination, resource acquisition and information gathering, analysis, and sharing; </a:t>
            </a:r>
          </a:p>
          <a:p>
            <a:pPr lvl="1"/>
            <a:r>
              <a:rPr lang="en-US" sz="1800">
                <a:effectLst/>
                <a:latin typeface="Arial" panose="020B0604020202020204" pitchFamily="34" charset="0"/>
                <a:ea typeface="Times New Roman" panose="02020603050405020304" pitchFamily="18" charset="0"/>
                <a:cs typeface="Arial" panose="020B0604020202020204" pitchFamily="34" charset="0"/>
              </a:rPr>
              <a:t>Policy guidance and senior-level decision making; and </a:t>
            </a:r>
          </a:p>
          <a:p>
            <a:pPr lvl="1"/>
            <a:r>
              <a:rPr lang="en-US" sz="1800">
                <a:effectLst/>
                <a:latin typeface="Arial" panose="020B0604020202020204" pitchFamily="34" charset="0"/>
                <a:ea typeface="Times New Roman" panose="02020603050405020304" pitchFamily="18" charset="0"/>
                <a:cs typeface="Arial" panose="020B0604020202020204" pitchFamily="34" charset="0"/>
              </a:rPr>
              <a:t>Outreach and communication with the media and public to keep them informed about the incident. </a:t>
            </a:r>
          </a:p>
          <a:p>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C583CF-4372-4A7B-9C25-843BE6E27E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1596" y="5749099"/>
            <a:ext cx="2194750" cy="743776"/>
          </a:xfrm>
          <a:prstGeom prst="rect">
            <a:avLst/>
          </a:prstGeom>
        </p:spPr>
      </p:pic>
      <p:pic>
        <p:nvPicPr>
          <p:cNvPr id="7" name="Picture 16">
            <a:extLst>
              <a:ext uri="{FF2B5EF4-FFF2-40B4-BE49-F238E27FC236}">
                <a16:creationId xmlns:a16="http://schemas.microsoft.com/office/drawing/2014/main" id="{72DEA2E1-9DEA-4E74-A453-AE630E50351B}"/>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592667" y="5727700"/>
            <a:ext cx="2588684" cy="900113"/>
          </a:xfrm>
          <a:prstGeom prst="rect">
            <a:avLst/>
          </a:prstGeom>
          <a:noFill/>
          <a:ln>
            <a:noFill/>
          </a:ln>
        </p:spPr>
      </p:pic>
    </p:spTree>
    <p:extLst>
      <p:ext uri="{BB962C8B-B14F-4D97-AF65-F5344CB8AC3E}">
        <p14:creationId xmlns:p14="http://schemas.microsoft.com/office/powerpoint/2010/main" val="104445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1720</Words>
  <Application>Microsoft Office PowerPoint</Application>
  <PresentationFormat>Widescreen</PresentationFormat>
  <Paragraphs>200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Helvetica Neue</vt:lpstr>
      <vt:lpstr>Times New Roman</vt:lpstr>
      <vt:lpstr>Wingdings</vt:lpstr>
      <vt:lpstr>Office Theme</vt:lpstr>
      <vt:lpstr>NTED-TPP NIMS Reviews – Resource Typing Library Tool</vt:lpstr>
      <vt:lpstr>Agenda</vt:lpstr>
      <vt:lpstr>Purpose and Speakers</vt:lpstr>
      <vt:lpstr>Learning Objectives</vt:lpstr>
      <vt:lpstr>NIMS Consistency</vt:lpstr>
      <vt:lpstr>NIMS Consistency </vt:lpstr>
      <vt:lpstr>NIMS Fundamental Concepts</vt:lpstr>
      <vt:lpstr>NIMS Component 1: Resource Management</vt:lpstr>
      <vt:lpstr>NIMS Component 2: Command and Coordination</vt:lpstr>
      <vt:lpstr>NIMS Component 3: Communication and Information Management</vt:lpstr>
      <vt:lpstr>NIMS Component 1: Resource Management 1 of 4</vt:lpstr>
      <vt:lpstr>NIMS Component 1: Resource Management 2 of 4</vt:lpstr>
      <vt:lpstr>NIMS Component 1: Resource Management 3 of 4</vt:lpstr>
      <vt:lpstr>NIMS Component 1: Resource Management 4 of 4</vt:lpstr>
      <vt:lpstr>NIMS Component 1: Resource Management – Resource Typing Library Tool </vt:lpstr>
      <vt:lpstr>NIMS Component 1: Resource Management – Resource Typing Library Tool, continued</vt:lpstr>
      <vt:lpstr>Video</vt:lpstr>
      <vt:lpstr>NIMS Course Consistency</vt:lpstr>
      <vt:lpstr>NIMS Review Example 1</vt:lpstr>
      <vt:lpstr>NIMS Review Example 1, continued</vt:lpstr>
      <vt:lpstr>NIMS Review Example 2</vt:lpstr>
      <vt:lpstr>NIMS Review Example 2, continued</vt:lpstr>
      <vt:lpstr>NIMS Review Example 3</vt:lpstr>
      <vt:lpstr>NIMS Review Example 3, continued</vt:lpstr>
      <vt:lpstr>Training Partner Highlight </vt:lpstr>
      <vt:lpstr>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NTED-TPP NIMS Reviews – Resource Typing Library Tool</dc:title>
  <dc:subject>A webinar covering the Resource Typing Library Tool</dc:subject>
  <dc:creator>FEMA/NTED/Acclaro Research Solutions</dc:creator>
  <cp:keywords>NIMS, resource typing, RTLT, NTED, FEMA</cp:keywords>
  <cp:lastModifiedBy>Phillips, Samuel</cp:lastModifiedBy>
  <cp:revision>3</cp:revision>
  <dcterms:created xsi:type="dcterms:W3CDTF">2021-02-17T18:24:52Z</dcterms:created>
  <dcterms:modified xsi:type="dcterms:W3CDTF">2021-03-03T20:55:35Z</dcterms:modified>
</cp:coreProperties>
</file>